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28"/>
  </p:notesMasterIdLst>
  <p:handoutMasterIdLst>
    <p:handoutMasterId r:id="rId29"/>
  </p:handoutMasterIdLst>
  <p:sldIdLst>
    <p:sldId id="256" r:id="rId5"/>
    <p:sldId id="269" r:id="rId6"/>
    <p:sldId id="267" r:id="rId7"/>
    <p:sldId id="291" r:id="rId8"/>
    <p:sldId id="270" r:id="rId9"/>
    <p:sldId id="278" r:id="rId10"/>
    <p:sldId id="276" r:id="rId11"/>
    <p:sldId id="285" r:id="rId12"/>
    <p:sldId id="282" r:id="rId13"/>
    <p:sldId id="284" r:id="rId14"/>
    <p:sldId id="281" r:id="rId15"/>
    <p:sldId id="292" r:id="rId16"/>
    <p:sldId id="272" r:id="rId17"/>
    <p:sldId id="273" r:id="rId18"/>
    <p:sldId id="280" r:id="rId19"/>
    <p:sldId id="279" r:id="rId20"/>
    <p:sldId id="286" r:id="rId21"/>
    <p:sldId id="289" r:id="rId22"/>
    <p:sldId id="288" r:id="rId23"/>
    <p:sldId id="287" r:id="rId24"/>
    <p:sldId id="271" r:id="rId25"/>
    <p:sldId id="290" r:id="rId26"/>
    <p:sldId id="283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73" autoAdjust="0"/>
    <p:restoredTop sz="27866" autoAdjust="0"/>
  </p:normalViewPr>
  <p:slideViewPr>
    <p:cSldViewPr>
      <p:cViewPr varScale="1">
        <p:scale>
          <a:sx n="21" d="100"/>
          <a:sy n="21" d="100"/>
        </p:scale>
        <p:origin x="2856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7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279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3978F9-09ED-4857-8F8C-F71488725F8C}" type="doc">
      <dgm:prSet loTypeId="urn:microsoft.com/office/officeart/2005/8/layout/target2" loCatId="relationship" qsTypeId="urn:microsoft.com/office/officeart/2005/8/quickstyle/simple5" qsCatId="simple" csTypeId="urn:microsoft.com/office/officeart/2005/8/colors/accent1_2" csCatId="accent1" phldr="1"/>
      <dgm:spPr/>
    </dgm:pt>
    <dgm:pt modelId="{961EED44-A8BE-49D6-A21E-E2DD490A2FAB}">
      <dgm:prSet/>
      <dgm:spPr/>
      <dgm:t>
        <a:bodyPr/>
        <a:lstStyle/>
        <a:p>
          <a:r>
            <a:rPr lang="de-DE" dirty="0" smtClean="0"/>
            <a:t>System Inneres</a:t>
          </a:r>
          <a:endParaRPr lang="de-DE" dirty="0"/>
        </a:p>
      </dgm:t>
    </dgm:pt>
    <dgm:pt modelId="{5235BDC9-5A46-4CE9-968C-20FB1FB238F8}" type="parTrans" cxnId="{06CB9CD6-5517-4044-96F2-C70FA9C134DF}">
      <dgm:prSet/>
      <dgm:spPr/>
      <dgm:t>
        <a:bodyPr/>
        <a:lstStyle/>
        <a:p>
          <a:endParaRPr lang="de-DE"/>
        </a:p>
      </dgm:t>
    </dgm:pt>
    <dgm:pt modelId="{EB125E0E-8E36-4C0F-8990-979B78367771}" type="sibTrans" cxnId="{06CB9CD6-5517-4044-96F2-C70FA9C134DF}">
      <dgm:prSet/>
      <dgm:spPr/>
      <dgm:t>
        <a:bodyPr/>
        <a:lstStyle/>
        <a:p>
          <a:endParaRPr lang="de-DE"/>
        </a:p>
      </dgm:t>
    </dgm:pt>
    <dgm:pt modelId="{8399DB44-ED6E-446C-AB3E-33C4BB86CA40}">
      <dgm:prSet/>
      <dgm:spPr/>
      <dgm:t>
        <a:bodyPr/>
        <a:lstStyle/>
        <a:p>
          <a:pPr algn="l"/>
          <a:r>
            <a:rPr lang="de-DE" dirty="0" smtClean="0"/>
            <a:t>Kultur und </a:t>
          </a:r>
          <a:r>
            <a:rPr lang="de-DE" dirty="0" err="1" smtClean="0"/>
            <a:t>Mindset</a:t>
          </a:r>
          <a:endParaRPr lang="de-DE" dirty="0"/>
        </a:p>
      </dgm:t>
    </dgm:pt>
    <dgm:pt modelId="{F4EE67DD-DD10-46ED-B59C-B0C750301049}" type="parTrans" cxnId="{FB24F38F-1795-4939-B451-DF29C073F9E6}">
      <dgm:prSet/>
      <dgm:spPr/>
      <dgm:t>
        <a:bodyPr/>
        <a:lstStyle/>
        <a:p>
          <a:endParaRPr lang="de-DE"/>
        </a:p>
      </dgm:t>
    </dgm:pt>
    <dgm:pt modelId="{D430127B-6BD2-4607-8CAE-563D664A4AFF}" type="sibTrans" cxnId="{FB24F38F-1795-4939-B451-DF29C073F9E6}">
      <dgm:prSet/>
      <dgm:spPr/>
      <dgm:t>
        <a:bodyPr/>
        <a:lstStyle/>
        <a:p>
          <a:endParaRPr lang="de-DE"/>
        </a:p>
      </dgm:t>
    </dgm:pt>
    <dgm:pt modelId="{25742589-EB3A-4FF2-8BC3-3D77068B2D56}">
      <dgm:prSet/>
      <dgm:spPr/>
      <dgm:t>
        <a:bodyPr/>
        <a:lstStyle/>
        <a:p>
          <a:r>
            <a:rPr lang="de-DE" dirty="0" smtClean="0"/>
            <a:t>Prozesse und Umgebung</a:t>
          </a:r>
          <a:endParaRPr lang="de-DE" dirty="0"/>
        </a:p>
      </dgm:t>
    </dgm:pt>
    <dgm:pt modelId="{2D46DEDE-628E-4B41-A268-F76DBC446B33}" type="parTrans" cxnId="{DF578A0C-6579-4C24-9209-0F8F43E7516F}">
      <dgm:prSet/>
      <dgm:spPr/>
      <dgm:t>
        <a:bodyPr/>
        <a:lstStyle/>
        <a:p>
          <a:endParaRPr lang="de-DE"/>
        </a:p>
      </dgm:t>
    </dgm:pt>
    <dgm:pt modelId="{145F1DBB-8D21-4DA5-9DC4-4CCC69E4BA2C}" type="sibTrans" cxnId="{DF578A0C-6579-4C24-9209-0F8F43E7516F}">
      <dgm:prSet/>
      <dgm:spPr/>
      <dgm:t>
        <a:bodyPr/>
        <a:lstStyle/>
        <a:p>
          <a:endParaRPr lang="de-DE"/>
        </a:p>
      </dgm:t>
    </dgm:pt>
    <dgm:pt modelId="{FE644A4F-20FD-4A22-9437-8194B7EDF500}" type="pres">
      <dgm:prSet presAssocID="{9C3978F9-09ED-4857-8F8C-F71488725F8C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4C1BEC57-577E-436E-B481-26EE4D79145E}" type="pres">
      <dgm:prSet presAssocID="{9C3978F9-09ED-4857-8F8C-F71488725F8C}" presName="outerBox" presStyleCnt="0"/>
      <dgm:spPr/>
    </dgm:pt>
    <dgm:pt modelId="{0431882E-99B2-429C-B800-DEF82E540DD6}" type="pres">
      <dgm:prSet presAssocID="{9C3978F9-09ED-4857-8F8C-F71488725F8C}" presName="outerBoxParent" presStyleLbl="node1" presStyleIdx="0" presStyleCnt="3" custLinFactNeighborX="-344" custLinFactNeighborY="33333"/>
      <dgm:spPr/>
      <dgm:t>
        <a:bodyPr/>
        <a:lstStyle/>
        <a:p>
          <a:endParaRPr lang="de-DE"/>
        </a:p>
      </dgm:t>
    </dgm:pt>
    <dgm:pt modelId="{B744DE68-B202-4FE8-955B-59323877A5F5}" type="pres">
      <dgm:prSet presAssocID="{9C3978F9-09ED-4857-8F8C-F71488725F8C}" presName="outerBoxChildren" presStyleCnt="0"/>
      <dgm:spPr/>
    </dgm:pt>
    <dgm:pt modelId="{8046F744-5033-485A-8BDF-F0E04601B6BA}" type="pres">
      <dgm:prSet presAssocID="{9C3978F9-09ED-4857-8F8C-F71488725F8C}" presName="middleBox" presStyleCnt="0"/>
      <dgm:spPr/>
    </dgm:pt>
    <dgm:pt modelId="{613BA4E6-3B58-40E4-B287-88F8C40F2ADF}" type="pres">
      <dgm:prSet presAssocID="{9C3978F9-09ED-4857-8F8C-F71488725F8C}" presName="middleBoxParent" presStyleLbl="node1" presStyleIdx="1" presStyleCnt="3"/>
      <dgm:spPr/>
      <dgm:t>
        <a:bodyPr/>
        <a:lstStyle/>
        <a:p>
          <a:endParaRPr lang="de-DE"/>
        </a:p>
      </dgm:t>
    </dgm:pt>
    <dgm:pt modelId="{037F151D-D3F2-40CF-A779-3AF4903B21A6}" type="pres">
      <dgm:prSet presAssocID="{9C3978F9-09ED-4857-8F8C-F71488725F8C}" presName="middleBoxChildren" presStyleCnt="0"/>
      <dgm:spPr/>
    </dgm:pt>
    <dgm:pt modelId="{F2297FE1-08DC-41D5-B2F2-BEA14049F5B5}" type="pres">
      <dgm:prSet presAssocID="{9C3978F9-09ED-4857-8F8C-F71488725F8C}" presName="centerBox" presStyleCnt="0"/>
      <dgm:spPr/>
    </dgm:pt>
    <dgm:pt modelId="{E12DE4DB-A45D-43F1-A99B-E2910331BF63}" type="pres">
      <dgm:prSet presAssocID="{9C3978F9-09ED-4857-8F8C-F71488725F8C}" presName="centerBoxParent" presStyleLbl="node1" presStyleIdx="2" presStyleCnt="3"/>
      <dgm:spPr/>
      <dgm:t>
        <a:bodyPr/>
        <a:lstStyle/>
        <a:p>
          <a:endParaRPr lang="de-DE"/>
        </a:p>
      </dgm:t>
    </dgm:pt>
  </dgm:ptLst>
  <dgm:cxnLst>
    <dgm:cxn modelId="{D738CD71-FE75-442B-800C-BE0063A033B6}" type="presOf" srcId="{9C3978F9-09ED-4857-8F8C-F71488725F8C}" destId="{FE644A4F-20FD-4A22-9437-8194B7EDF500}" srcOrd="0" destOrd="0" presId="urn:microsoft.com/office/officeart/2005/8/layout/target2"/>
    <dgm:cxn modelId="{04875CF8-ECE6-4DBD-A3A4-97704EAD64CB}" type="presOf" srcId="{8399DB44-ED6E-446C-AB3E-33C4BB86CA40}" destId="{0431882E-99B2-429C-B800-DEF82E540DD6}" srcOrd="0" destOrd="0" presId="urn:microsoft.com/office/officeart/2005/8/layout/target2"/>
    <dgm:cxn modelId="{D2FAC63E-FB29-4CC5-BA98-D630167D0375}" type="presOf" srcId="{25742589-EB3A-4FF2-8BC3-3D77068B2D56}" destId="{613BA4E6-3B58-40E4-B287-88F8C40F2ADF}" srcOrd="0" destOrd="0" presId="urn:microsoft.com/office/officeart/2005/8/layout/target2"/>
    <dgm:cxn modelId="{DF578A0C-6579-4C24-9209-0F8F43E7516F}" srcId="{9C3978F9-09ED-4857-8F8C-F71488725F8C}" destId="{25742589-EB3A-4FF2-8BC3-3D77068B2D56}" srcOrd="1" destOrd="0" parTransId="{2D46DEDE-628E-4B41-A268-F76DBC446B33}" sibTransId="{145F1DBB-8D21-4DA5-9DC4-4CCC69E4BA2C}"/>
    <dgm:cxn modelId="{9889EB54-5687-4D14-ABDF-BD1DB0D42769}" type="presOf" srcId="{961EED44-A8BE-49D6-A21E-E2DD490A2FAB}" destId="{E12DE4DB-A45D-43F1-A99B-E2910331BF63}" srcOrd="0" destOrd="0" presId="urn:microsoft.com/office/officeart/2005/8/layout/target2"/>
    <dgm:cxn modelId="{06CB9CD6-5517-4044-96F2-C70FA9C134DF}" srcId="{9C3978F9-09ED-4857-8F8C-F71488725F8C}" destId="{961EED44-A8BE-49D6-A21E-E2DD490A2FAB}" srcOrd="2" destOrd="0" parTransId="{5235BDC9-5A46-4CE9-968C-20FB1FB238F8}" sibTransId="{EB125E0E-8E36-4C0F-8990-979B78367771}"/>
    <dgm:cxn modelId="{FB24F38F-1795-4939-B451-DF29C073F9E6}" srcId="{9C3978F9-09ED-4857-8F8C-F71488725F8C}" destId="{8399DB44-ED6E-446C-AB3E-33C4BB86CA40}" srcOrd="0" destOrd="0" parTransId="{F4EE67DD-DD10-46ED-B59C-B0C750301049}" sibTransId="{D430127B-6BD2-4607-8CAE-563D664A4AFF}"/>
    <dgm:cxn modelId="{0B353FA1-BEE1-4682-B839-C2F21D7C1B53}" type="presParOf" srcId="{FE644A4F-20FD-4A22-9437-8194B7EDF500}" destId="{4C1BEC57-577E-436E-B481-26EE4D79145E}" srcOrd="0" destOrd="0" presId="urn:microsoft.com/office/officeart/2005/8/layout/target2"/>
    <dgm:cxn modelId="{90F83BD9-2240-4342-9BEC-6AE009FA8F62}" type="presParOf" srcId="{4C1BEC57-577E-436E-B481-26EE4D79145E}" destId="{0431882E-99B2-429C-B800-DEF82E540DD6}" srcOrd="0" destOrd="0" presId="urn:microsoft.com/office/officeart/2005/8/layout/target2"/>
    <dgm:cxn modelId="{941E7B69-960E-4479-9502-88D52D188BB7}" type="presParOf" srcId="{4C1BEC57-577E-436E-B481-26EE4D79145E}" destId="{B744DE68-B202-4FE8-955B-59323877A5F5}" srcOrd="1" destOrd="0" presId="urn:microsoft.com/office/officeart/2005/8/layout/target2"/>
    <dgm:cxn modelId="{A426823B-021D-44B7-AE04-59E9FDA1A932}" type="presParOf" srcId="{FE644A4F-20FD-4A22-9437-8194B7EDF500}" destId="{8046F744-5033-485A-8BDF-F0E04601B6BA}" srcOrd="1" destOrd="0" presId="urn:microsoft.com/office/officeart/2005/8/layout/target2"/>
    <dgm:cxn modelId="{5EFD4963-9857-4D3A-8D1F-62BDD179DA33}" type="presParOf" srcId="{8046F744-5033-485A-8BDF-F0E04601B6BA}" destId="{613BA4E6-3B58-40E4-B287-88F8C40F2ADF}" srcOrd="0" destOrd="0" presId="urn:microsoft.com/office/officeart/2005/8/layout/target2"/>
    <dgm:cxn modelId="{65427CB5-ACE9-493E-902D-BC3D4D9F594F}" type="presParOf" srcId="{8046F744-5033-485A-8BDF-F0E04601B6BA}" destId="{037F151D-D3F2-40CF-A779-3AF4903B21A6}" srcOrd="1" destOrd="0" presId="urn:microsoft.com/office/officeart/2005/8/layout/target2"/>
    <dgm:cxn modelId="{B99F0F75-832D-4FD7-9DD1-9992D9C15614}" type="presParOf" srcId="{FE644A4F-20FD-4A22-9437-8194B7EDF500}" destId="{F2297FE1-08DC-41D5-B2F2-BEA14049F5B5}" srcOrd="2" destOrd="0" presId="urn:microsoft.com/office/officeart/2005/8/layout/target2"/>
    <dgm:cxn modelId="{298B77BF-E8E6-474A-9093-08916BF372E2}" type="presParOf" srcId="{F2297FE1-08DC-41D5-B2F2-BEA14049F5B5}" destId="{E12DE4DB-A45D-43F1-A99B-E2910331BF63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47FBC6-2AEE-49B5-ADE6-FBEAE84415C1}" type="doc">
      <dgm:prSet loTypeId="urn:microsoft.com/office/officeart/2005/8/layout/vProcess5" loCatId="process" qsTypeId="urn:microsoft.com/office/officeart/2005/8/quickstyle/simple5" qsCatId="simple" csTypeId="urn:microsoft.com/office/officeart/2005/8/colors/accent1_3" csCatId="accent1" phldr="1"/>
      <dgm:spPr/>
    </dgm:pt>
    <dgm:pt modelId="{D284DDFD-49F5-4BF8-86F6-7217660331C4}">
      <dgm:prSet phldrT="[Text]"/>
      <dgm:spPr/>
      <dgm:t>
        <a:bodyPr/>
        <a:lstStyle/>
        <a:p>
          <a:r>
            <a:rPr lang="de-DE" dirty="0" smtClean="0"/>
            <a:t>bei </a:t>
          </a:r>
          <a:endParaRPr lang="de-DE" dirty="0"/>
        </a:p>
      </dgm:t>
    </dgm:pt>
    <dgm:pt modelId="{E2CF3F81-5F69-42AE-83AB-F8B8F3818399}" type="parTrans" cxnId="{964E81DC-D84C-4D05-9EDB-D73BCDD37DB0}">
      <dgm:prSet/>
      <dgm:spPr/>
      <dgm:t>
        <a:bodyPr/>
        <a:lstStyle/>
        <a:p>
          <a:endParaRPr lang="de-DE"/>
        </a:p>
      </dgm:t>
    </dgm:pt>
    <dgm:pt modelId="{5F2D0C52-237C-4724-B0D7-3542C08941A9}" type="sibTrans" cxnId="{964E81DC-D84C-4D05-9EDB-D73BCDD37DB0}">
      <dgm:prSet/>
      <dgm:spPr/>
      <dgm:t>
        <a:bodyPr/>
        <a:lstStyle/>
        <a:p>
          <a:endParaRPr lang="de-DE"/>
        </a:p>
      </dgm:t>
    </dgm:pt>
    <dgm:pt modelId="{8A0C9592-D721-4225-A5C0-5BF19309D07D}">
      <dgm:prSet phldrT="[Text]"/>
      <dgm:spPr/>
      <dgm:t>
        <a:bodyPr/>
        <a:lstStyle/>
        <a:p>
          <a:r>
            <a:rPr lang="de-DE" dirty="0" smtClean="0"/>
            <a:t>Fragen...</a:t>
          </a:r>
          <a:endParaRPr lang="de-DE" dirty="0"/>
        </a:p>
      </dgm:t>
    </dgm:pt>
    <dgm:pt modelId="{D58CABF1-A681-4829-B4D9-9CB55E910C49}" type="parTrans" cxnId="{58619874-35B9-4936-8F29-72598947EE62}">
      <dgm:prSet/>
      <dgm:spPr/>
      <dgm:t>
        <a:bodyPr/>
        <a:lstStyle/>
        <a:p>
          <a:endParaRPr lang="de-DE"/>
        </a:p>
      </dgm:t>
    </dgm:pt>
    <dgm:pt modelId="{A6D28F57-30CF-47DC-84C8-9DDBCF111961}" type="sibTrans" cxnId="{58619874-35B9-4936-8F29-72598947EE62}">
      <dgm:prSet/>
      <dgm:spPr/>
      <dgm:t>
        <a:bodyPr/>
        <a:lstStyle/>
        <a:p>
          <a:endParaRPr lang="de-DE"/>
        </a:p>
      </dgm:t>
    </dgm:pt>
    <dgm:pt modelId="{6FA6C40A-4077-484B-A50B-33B30759FCA8}">
      <dgm:prSet phldrT="[Text]"/>
      <dgm:spPr/>
      <dgm:t>
        <a:bodyPr/>
        <a:lstStyle/>
        <a:p>
          <a:r>
            <a:rPr lang="de-DE" b="1" smtClean="0"/>
            <a:t>Fragen!</a:t>
          </a:r>
          <a:endParaRPr lang="de-DE" b="1" dirty="0"/>
        </a:p>
      </dgm:t>
    </dgm:pt>
    <dgm:pt modelId="{3BA2F5EE-2CE3-4E77-B7D0-C56CFE76C062}" type="parTrans" cxnId="{B21CCBAF-2477-4A1F-B6B7-F4647D2C5067}">
      <dgm:prSet/>
      <dgm:spPr/>
      <dgm:t>
        <a:bodyPr/>
        <a:lstStyle/>
        <a:p>
          <a:endParaRPr lang="de-DE"/>
        </a:p>
      </dgm:t>
    </dgm:pt>
    <dgm:pt modelId="{C60ED058-92E6-4EDE-8F01-812002B68447}" type="sibTrans" cxnId="{B21CCBAF-2477-4A1F-B6B7-F4647D2C5067}">
      <dgm:prSet/>
      <dgm:spPr/>
      <dgm:t>
        <a:bodyPr/>
        <a:lstStyle/>
        <a:p>
          <a:endParaRPr lang="de-DE"/>
        </a:p>
      </dgm:t>
    </dgm:pt>
    <dgm:pt modelId="{1B0710C2-542A-4F62-96F8-E6AD5E616D7F}" type="pres">
      <dgm:prSet presAssocID="{C847FBC6-2AEE-49B5-ADE6-FBEAE84415C1}" presName="outerComposite" presStyleCnt="0">
        <dgm:presLayoutVars>
          <dgm:chMax val="5"/>
          <dgm:dir/>
          <dgm:resizeHandles val="exact"/>
        </dgm:presLayoutVars>
      </dgm:prSet>
      <dgm:spPr/>
    </dgm:pt>
    <dgm:pt modelId="{EB70E34C-7759-4DED-9D25-798850990848}" type="pres">
      <dgm:prSet presAssocID="{C847FBC6-2AEE-49B5-ADE6-FBEAE84415C1}" presName="dummyMaxCanvas" presStyleCnt="0">
        <dgm:presLayoutVars/>
      </dgm:prSet>
      <dgm:spPr/>
    </dgm:pt>
    <dgm:pt modelId="{07729104-D5A5-4228-A00F-44721F3C53DA}" type="pres">
      <dgm:prSet presAssocID="{C847FBC6-2AEE-49B5-ADE6-FBEAE84415C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A6BEADE-ED85-4A18-9B9F-302E3AFFE550}" type="pres">
      <dgm:prSet presAssocID="{C847FBC6-2AEE-49B5-ADE6-FBEAE84415C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FBB2D23-A2AA-4E02-80E0-A612814D749D}" type="pres">
      <dgm:prSet presAssocID="{C847FBC6-2AEE-49B5-ADE6-FBEAE84415C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A915E4-88FE-40A0-A9CD-EA784B303D8E}" type="pres">
      <dgm:prSet presAssocID="{C847FBC6-2AEE-49B5-ADE6-FBEAE84415C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E8B5FD5-D50C-4AAE-9AE7-C084C4037131}" type="pres">
      <dgm:prSet presAssocID="{C847FBC6-2AEE-49B5-ADE6-FBEAE84415C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D23ED3D-7725-4C57-9020-22267BE9E21F}" type="pres">
      <dgm:prSet presAssocID="{C847FBC6-2AEE-49B5-ADE6-FBEAE84415C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B3D6008-CEBF-4546-B9EB-0FC6B4742C30}" type="pres">
      <dgm:prSet presAssocID="{C847FBC6-2AEE-49B5-ADE6-FBEAE84415C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E4F83E7-0F11-47AB-AED5-620D1E6BB61D}" type="pres">
      <dgm:prSet presAssocID="{C847FBC6-2AEE-49B5-ADE6-FBEAE84415C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BFC9791-CB14-4F1A-84CF-7C315A634444}" type="presOf" srcId="{8A0C9592-D721-4225-A5C0-5BF19309D07D}" destId="{EA6BEADE-ED85-4A18-9B9F-302E3AFFE550}" srcOrd="0" destOrd="0" presId="urn:microsoft.com/office/officeart/2005/8/layout/vProcess5"/>
    <dgm:cxn modelId="{B21CCBAF-2477-4A1F-B6B7-F4647D2C5067}" srcId="{C847FBC6-2AEE-49B5-ADE6-FBEAE84415C1}" destId="{6FA6C40A-4077-484B-A50B-33B30759FCA8}" srcOrd="2" destOrd="0" parTransId="{3BA2F5EE-2CE3-4E77-B7D0-C56CFE76C062}" sibTransId="{C60ED058-92E6-4EDE-8F01-812002B68447}"/>
    <dgm:cxn modelId="{58619874-35B9-4936-8F29-72598947EE62}" srcId="{C847FBC6-2AEE-49B5-ADE6-FBEAE84415C1}" destId="{8A0C9592-D721-4225-A5C0-5BF19309D07D}" srcOrd="1" destOrd="0" parTransId="{D58CABF1-A681-4829-B4D9-9CB55E910C49}" sibTransId="{A6D28F57-30CF-47DC-84C8-9DDBCF111961}"/>
    <dgm:cxn modelId="{BF20C581-5ADB-4D85-9D28-77A06BD2C399}" type="presOf" srcId="{6FA6C40A-4077-484B-A50B-33B30759FCA8}" destId="{3E4F83E7-0F11-47AB-AED5-620D1E6BB61D}" srcOrd="1" destOrd="0" presId="urn:microsoft.com/office/officeart/2005/8/layout/vProcess5"/>
    <dgm:cxn modelId="{2AC468CB-3385-424A-9476-8812B493005F}" type="presOf" srcId="{A6D28F57-30CF-47DC-84C8-9DDBCF111961}" destId="{EE8B5FD5-D50C-4AAE-9AE7-C084C4037131}" srcOrd="0" destOrd="0" presId="urn:microsoft.com/office/officeart/2005/8/layout/vProcess5"/>
    <dgm:cxn modelId="{58AF413E-6360-4F48-BBD6-6F5D96688B7A}" type="presOf" srcId="{D284DDFD-49F5-4BF8-86F6-7217660331C4}" destId="{07729104-D5A5-4228-A00F-44721F3C53DA}" srcOrd="0" destOrd="0" presId="urn:microsoft.com/office/officeart/2005/8/layout/vProcess5"/>
    <dgm:cxn modelId="{7642D731-CC41-4882-BBA1-7593ABE2EC79}" type="presOf" srcId="{C847FBC6-2AEE-49B5-ADE6-FBEAE84415C1}" destId="{1B0710C2-542A-4F62-96F8-E6AD5E616D7F}" srcOrd="0" destOrd="0" presId="urn:microsoft.com/office/officeart/2005/8/layout/vProcess5"/>
    <dgm:cxn modelId="{964E81DC-D84C-4D05-9EDB-D73BCDD37DB0}" srcId="{C847FBC6-2AEE-49B5-ADE6-FBEAE84415C1}" destId="{D284DDFD-49F5-4BF8-86F6-7217660331C4}" srcOrd="0" destOrd="0" parTransId="{E2CF3F81-5F69-42AE-83AB-F8B8F3818399}" sibTransId="{5F2D0C52-237C-4724-B0D7-3542C08941A9}"/>
    <dgm:cxn modelId="{4AD1C65B-723D-45AE-8F39-1142CB0B4708}" type="presOf" srcId="{5F2D0C52-237C-4724-B0D7-3542C08941A9}" destId="{11A915E4-88FE-40A0-A9CD-EA784B303D8E}" srcOrd="0" destOrd="0" presId="urn:microsoft.com/office/officeart/2005/8/layout/vProcess5"/>
    <dgm:cxn modelId="{849F15C4-F143-400B-BE29-A626ED43FA6B}" type="presOf" srcId="{6FA6C40A-4077-484B-A50B-33B30759FCA8}" destId="{8FBB2D23-A2AA-4E02-80E0-A612814D749D}" srcOrd="0" destOrd="0" presId="urn:microsoft.com/office/officeart/2005/8/layout/vProcess5"/>
    <dgm:cxn modelId="{33E16F98-2364-44F8-BF06-2C551FC115A7}" type="presOf" srcId="{D284DDFD-49F5-4BF8-86F6-7217660331C4}" destId="{1D23ED3D-7725-4C57-9020-22267BE9E21F}" srcOrd="1" destOrd="0" presId="urn:microsoft.com/office/officeart/2005/8/layout/vProcess5"/>
    <dgm:cxn modelId="{8B751C89-B361-48A6-BD8D-485BA9471C29}" type="presOf" srcId="{8A0C9592-D721-4225-A5C0-5BF19309D07D}" destId="{FB3D6008-CEBF-4546-B9EB-0FC6B4742C30}" srcOrd="1" destOrd="0" presId="urn:microsoft.com/office/officeart/2005/8/layout/vProcess5"/>
    <dgm:cxn modelId="{3818A4E5-FE03-41C6-BEE5-D2B8AEC63902}" type="presParOf" srcId="{1B0710C2-542A-4F62-96F8-E6AD5E616D7F}" destId="{EB70E34C-7759-4DED-9D25-798850990848}" srcOrd="0" destOrd="0" presId="urn:microsoft.com/office/officeart/2005/8/layout/vProcess5"/>
    <dgm:cxn modelId="{6C183429-1E9E-4EA9-9D05-C12F59818C2C}" type="presParOf" srcId="{1B0710C2-542A-4F62-96F8-E6AD5E616D7F}" destId="{07729104-D5A5-4228-A00F-44721F3C53DA}" srcOrd="1" destOrd="0" presId="urn:microsoft.com/office/officeart/2005/8/layout/vProcess5"/>
    <dgm:cxn modelId="{84A97B0C-17BB-421A-B4A1-556A45228A11}" type="presParOf" srcId="{1B0710C2-542A-4F62-96F8-E6AD5E616D7F}" destId="{EA6BEADE-ED85-4A18-9B9F-302E3AFFE550}" srcOrd="2" destOrd="0" presId="urn:microsoft.com/office/officeart/2005/8/layout/vProcess5"/>
    <dgm:cxn modelId="{592CF8E3-F8B1-44E7-AF6F-F9B71CFB3643}" type="presParOf" srcId="{1B0710C2-542A-4F62-96F8-E6AD5E616D7F}" destId="{8FBB2D23-A2AA-4E02-80E0-A612814D749D}" srcOrd="3" destOrd="0" presId="urn:microsoft.com/office/officeart/2005/8/layout/vProcess5"/>
    <dgm:cxn modelId="{D3220D42-374E-41E1-8249-82A43FE9E7E5}" type="presParOf" srcId="{1B0710C2-542A-4F62-96F8-E6AD5E616D7F}" destId="{11A915E4-88FE-40A0-A9CD-EA784B303D8E}" srcOrd="4" destOrd="0" presId="urn:microsoft.com/office/officeart/2005/8/layout/vProcess5"/>
    <dgm:cxn modelId="{2A5137E1-9DF9-4298-B826-43F1CF77ACA1}" type="presParOf" srcId="{1B0710C2-542A-4F62-96F8-E6AD5E616D7F}" destId="{EE8B5FD5-D50C-4AAE-9AE7-C084C4037131}" srcOrd="5" destOrd="0" presId="urn:microsoft.com/office/officeart/2005/8/layout/vProcess5"/>
    <dgm:cxn modelId="{407D220A-0FD7-47D0-9C3D-1109713A1F29}" type="presParOf" srcId="{1B0710C2-542A-4F62-96F8-E6AD5E616D7F}" destId="{1D23ED3D-7725-4C57-9020-22267BE9E21F}" srcOrd="6" destOrd="0" presId="urn:microsoft.com/office/officeart/2005/8/layout/vProcess5"/>
    <dgm:cxn modelId="{430346B6-76C9-444E-A0A5-028BBE75A8A4}" type="presParOf" srcId="{1B0710C2-542A-4F62-96F8-E6AD5E616D7F}" destId="{FB3D6008-CEBF-4546-B9EB-0FC6B4742C30}" srcOrd="7" destOrd="0" presId="urn:microsoft.com/office/officeart/2005/8/layout/vProcess5"/>
    <dgm:cxn modelId="{92AA2E3F-26CE-41FD-8ACF-35D92AEE9B7F}" type="presParOf" srcId="{1B0710C2-542A-4F62-96F8-E6AD5E616D7F}" destId="{3E4F83E7-0F11-47AB-AED5-620D1E6BB61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1882E-99B2-429C-B800-DEF82E540DD6}">
      <dsp:nvSpPr>
        <dsp:cNvPr id="0" name=""/>
        <dsp:cNvSpPr/>
      </dsp:nvSpPr>
      <dsp:spPr>
        <a:xfrm>
          <a:off x="0" y="0"/>
          <a:ext cx="4526196" cy="2808312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2179562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Kultur und </a:t>
          </a:r>
          <a:r>
            <a:rPr lang="de-DE" sz="2700" kern="1200" dirty="0" err="1" smtClean="0"/>
            <a:t>Mindset</a:t>
          </a:r>
          <a:endParaRPr lang="de-DE" sz="2700" kern="1200" dirty="0"/>
        </a:p>
      </dsp:txBody>
      <dsp:txXfrm>
        <a:off x="69915" y="69915"/>
        <a:ext cx="4386366" cy="2668482"/>
      </dsp:txXfrm>
    </dsp:sp>
    <dsp:sp modelId="{613BA4E6-3B58-40E4-B287-88F8C40F2ADF}">
      <dsp:nvSpPr>
        <dsp:cNvPr id="0" name=""/>
        <dsp:cNvSpPr/>
      </dsp:nvSpPr>
      <dsp:spPr>
        <a:xfrm>
          <a:off x="113154" y="702078"/>
          <a:ext cx="4299886" cy="1965818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248295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Prozesse und Umgebung</a:t>
          </a:r>
          <a:endParaRPr lang="de-DE" sz="2700" kern="1200" dirty="0"/>
        </a:p>
      </dsp:txBody>
      <dsp:txXfrm>
        <a:off x="173610" y="762534"/>
        <a:ext cx="4178974" cy="1844906"/>
      </dsp:txXfrm>
    </dsp:sp>
    <dsp:sp modelId="{E12DE4DB-A45D-43F1-A99B-E2910331BF63}">
      <dsp:nvSpPr>
        <dsp:cNvPr id="0" name=""/>
        <dsp:cNvSpPr/>
      </dsp:nvSpPr>
      <dsp:spPr>
        <a:xfrm>
          <a:off x="226309" y="1404156"/>
          <a:ext cx="4073576" cy="1123324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92024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System Inneres</a:t>
          </a:r>
          <a:endParaRPr lang="de-DE" sz="2700" kern="1200" dirty="0"/>
        </a:p>
      </dsp:txBody>
      <dsp:txXfrm>
        <a:off x="260855" y="1438702"/>
        <a:ext cx="4004484" cy="10542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29104-D5A5-4228-A00F-44721F3C53DA}">
      <dsp:nvSpPr>
        <dsp:cNvPr id="0" name=""/>
        <dsp:cNvSpPr/>
      </dsp:nvSpPr>
      <dsp:spPr>
        <a:xfrm>
          <a:off x="0" y="0"/>
          <a:ext cx="3672408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shade val="8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600" kern="1200" dirty="0" smtClean="0"/>
            <a:t>bei </a:t>
          </a:r>
          <a:endParaRPr lang="de-DE" sz="4600" kern="1200" dirty="0"/>
        </a:p>
      </dsp:txBody>
      <dsp:txXfrm>
        <a:off x="37963" y="37963"/>
        <a:ext cx="2273766" cy="1220218"/>
      </dsp:txXfrm>
    </dsp:sp>
    <dsp:sp modelId="{EA6BEADE-ED85-4A18-9B9F-302E3AFFE550}">
      <dsp:nvSpPr>
        <dsp:cNvPr id="0" name=""/>
        <dsp:cNvSpPr/>
      </dsp:nvSpPr>
      <dsp:spPr>
        <a:xfrm>
          <a:off x="324035" y="1512168"/>
          <a:ext cx="3672408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333179"/>
                <a:satOff val="-8101"/>
                <a:lumOff val="16146"/>
                <a:alphaOff val="0"/>
                <a:shade val="85000"/>
                <a:satMod val="130000"/>
              </a:schemeClr>
            </a:gs>
            <a:gs pos="34000">
              <a:schemeClr val="accent1">
                <a:shade val="80000"/>
                <a:hueOff val="-333179"/>
                <a:satOff val="-8101"/>
                <a:lumOff val="16146"/>
                <a:alphaOff val="0"/>
                <a:shade val="87000"/>
                <a:satMod val="125000"/>
              </a:schemeClr>
            </a:gs>
            <a:gs pos="70000">
              <a:schemeClr val="accent1">
                <a:shade val="80000"/>
                <a:hueOff val="-333179"/>
                <a:satOff val="-8101"/>
                <a:lumOff val="1614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80000"/>
                <a:hueOff val="-333179"/>
                <a:satOff val="-8101"/>
                <a:lumOff val="1614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600" kern="1200" dirty="0" smtClean="0"/>
            <a:t>Fragen...</a:t>
          </a:r>
          <a:endParaRPr lang="de-DE" sz="4600" kern="1200" dirty="0"/>
        </a:p>
      </dsp:txBody>
      <dsp:txXfrm>
        <a:off x="361998" y="1550131"/>
        <a:ext cx="2429952" cy="1220218"/>
      </dsp:txXfrm>
    </dsp:sp>
    <dsp:sp modelId="{8FBB2D23-A2AA-4E02-80E0-A612814D749D}">
      <dsp:nvSpPr>
        <dsp:cNvPr id="0" name=""/>
        <dsp:cNvSpPr/>
      </dsp:nvSpPr>
      <dsp:spPr>
        <a:xfrm>
          <a:off x="648071" y="3024336"/>
          <a:ext cx="3672408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666357"/>
                <a:satOff val="-16201"/>
                <a:lumOff val="32292"/>
                <a:alphaOff val="0"/>
                <a:shade val="85000"/>
                <a:satMod val="130000"/>
              </a:schemeClr>
            </a:gs>
            <a:gs pos="34000">
              <a:schemeClr val="accent1">
                <a:shade val="80000"/>
                <a:hueOff val="-666357"/>
                <a:satOff val="-16201"/>
                <a:lumOff val="32292"/>
                <a:alphaOff val="0"/>
                <a:shade val="87000"/>
                <a:satMod val="125000"/>
              </a:schemeClr>
            </a:gs>
            <a:gs pos="70000">
              <a:schemeClr val="accent1">
                <a:shade val="80000"/>
                <a:hueOff val="-666357"/>
                <a:satOff val="-16201"/>
                <a:lumOff val="32292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80000"/>
                <a:hueOff val="-666357"/>
                <a:satOff val="-16201"/>
                <a:lumOff val="32292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600" b="1" kern="1200" smtClean="0"/>
            <a:t>Fragen!</a:t>
          </a:r>
          <a:endParaRPr lang="de-DE" sz="4600" b="1" kern="1200" dirty="0"/>
        </a:p>
      </dsp:txBody>
      <dsp:txXfrm>
        <a:off x="686034" y="3062299"/>
        <a:ext cx="2429952" cy="1220218"/>
      </dsp:txXfrm>
    </dsp:sp>
    <dsp:sp modelId="{11A915E4-88FE-40A0-A9CD-EA784B303D8E}">
      <dsp:nvSpPr>
        <dsp:cNvPr id="0" name=""/>
        <dsp:cNvSpPr/>
      </dsp:nvSpPr>
      <dsp:spPr>
        <a:xfrm>
          <a:off x="2829914" y="982909"/>
          <a:ext cx="842493" cy="842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>
        <a:off x="3019475" y="982909"/>
        <a:ext cx="463371" cy="633976"/>
      </dsp:txXfrm>
    </dsp:sp>
    <dsp:sp modelId="{EE8B5FD5-D50C-4AAE-9AE7-C084C4037131}">
      <dsp:nvSpPr>
        <dsp:cNvPr id="0" name=""/>
        <dsp:cNvSpPr/>
      </dsp:nvSpPr>
      <dsp:spPr>
        <a:xfrm>
          <a:off x="3153950" y="2486436"/>
          <a:ext cx="842493" cy="842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>
        <a:off x="3343511" y="2486436"/>
        <a:ext cx="463371" cy="633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2C4CA-3725-4AEA-A7D7-EE8A295135BA}" type="datetimeFigureOut">
              <a:rPr lang="de-DE" smtClean="0"/>
              <a:t>11.05.2013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2F08A-8102-42A0-A5F1-3A7793ECA79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34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767995-3662-4F2E-93CF-3CC0284E53C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96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19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90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Hohe Integration der Tools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 </a:t>
            </a:r>
            <a:endParaRPr lang="de-DE" dirty="0" smtClean="0"/>
          </a:p>
          <a:p>
            <a:r>
              <a:rPr lang="de-DE" dirty="0" smtClean="0"/>
              <a:t>Transparenz und Nachvollziehbarkeit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 BSP: </a:t>
            </a:r>
            <a:r>
              <a:rPr lang="de-DE" dirty="0" err="1" smtClean="0">
                <a:sym typeface="Wingdings" panose="05000000000000000000" pitchFamily="2" charset="2"/>
              </a:rPr>
              <a:t>CheckIn</a:t>
            </a:r>
            <a:r>
              <a:rPr lang="de-DE" dirty="0" smtClean="0">
                <a:sym typeface="Wingdings" panose="05000000000000000000" pitchFamily="2" charset="2"/>
              </a:rPr>
              <a:t> Notes, </a:t>
            </a:r>
            <a:r>
              <a:rPr lang="de-DE" dirty="0" err="1" smtClean="0">
                <a:sym typeface="Wingdings" panose="05000000000000000000" pitchFamily="2" charset="2"/>
              </a:rPr>
              <a:t>WorkItem</a:t>
            </a:r>
            <a:r>
              <a:rPr lang="de-DE" dirty="0" smtClean="0">
                <a:sym typeface="Wingdings" panose="05000000000000000000" pitchFamily="2" charset="2"/>
              </a:rPr>
              <a:t> Verknüpfung</a:t>
            </a:r>
            <a:endParaRPr lang="de-DE" dirty="0" smtClean="0"/>
          </a:p>
          <a:p>
            <a:r>
              <a:rPr lang="de-DE" dirty="0" smtClean="0"/>
              <a:t>Prozess Unterstützung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 BSP: </a:t>
            </a:r>
            <a:r>
              <a:rPr lang="de-DE" dirty="0" err="1" smtClean="0">
                <a:sym typeface="Wingdings" panose="05000000000000000000" pitchFamily="2" charset="2"/>
              </a:rPr>
              <a:t>CheckIn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Policies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Hohe Integration der Tools</a:t>
            </a:r>
          </a:p>
          <a:p>
            <a:r>
              <a:rPr lang="de-DE" dirty="0" smtClean="0"/>
              <a:t>Transparenz und Nachvollziehbarkeit</a:t>
            </a:r>
          </a:p>
          <a:p>
            <a:r>
              <a:rPr lang="de-DE" dirty="0" smtClean="0"/>
              <a:t>Prozess Unterstützung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88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ImgSrc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r>
              <a:rPr lang="de-DE" dirty="0" smtClean="0"/>
              <a:t>http://blog.hinshelwood.com/files/2012/06/image11.png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95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Img</a:t>
            </a:r>
            <a:r>
              <a:rPr lang="de-DE" dirty="0" smtClean="0"/>
              <a:t> </a:t>
            </a:r>
            <a:r>
              <a:rPr lang="de-DE" dirty="0" err="1" smtClean="0"/>
              <a:t>Src</a:t>
            </a:r>
            <a:r>
              <a:rPr lang="de-DE" dirty="0" smtClean="0"/>
              <a:t>: </a:t>
            </a:r>
            <a:r>
              <a:rPr lang="en-US" dirty="0" smtClean="0"/>
              <a:t>Testing for Continuous Delivery with Visual Studio 2012 - </a:t>
            </a:r>
            <a:endParaRPr lang="de-DE" dirty="0" smtClean="0"/>
          </a:p>
          <a:p>
            <a:r>
              <a:rPr lang="de-DE" dirty="0" smtClean="0"/>
              <a:t>http://www.microsoft.com/en-us/download/details.aspx?id=35380</a:t>
            </a:r>
          </a:p>
          <a:p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92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Img</a:t>
            </a:r>
            <a:r>
              <a:rPr lang="de-DE" dirty="0" smtClean="0"/>
              <a:t> </a:t>
            </a:r>
            <a:r>
              <a:rPr lang="de-DE" dirty="0" err="1" smtClean="0"/>
              <a:t>Src</a:t>
            </a:r>
            <a:r>
              <a:rPr lang="de-DE" dirty="0" smtClean="0"/>
              <a:t>: http://www.slideshare.net/rowan_m/living-with-legacy-code</a:t>
            </a:r>
          </a:p>
          <a:p>
            <a:r>
              <a:rPr lang="de-DE" dirty="0" smtClean="0"/>
              <a:t>Test –</a:t>
            </a:r>
            <a:r>
              <a:rPr lang="de-DE" baseline="0" dirty="0" smtClean="0"/>
              <a:t> Umgebung: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78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Img</a:t>
            </a:r>
            <a:r>
              <a:rPr lang="de-DE" dirty="0" smtClean="0"/>
              <a:t> </a:t>
            </a:r>
            <a:r>
              <a:rPr lang="de-DE" dirty="0" err="1" smtClean="0"/>
              <a:t>Src</a:t>
            </a:r>
            <a:r>
              <a:rPr lang="de-DE" dirty="0" smtClean="0"/>
              <a:t>: </a:t>
            </a:r>
            <a:r>
              <a:rPr lang="en-US" dirty="0" smtClean="0"/>
              <a:t>Testing for Continuous Delivery with Visual Studio 2012 - </a:t>
            </a:r>
            <a:endParaRPr lang="de-DE" dirty="0" smtClean="0"/>
          </a:p>
          <a:p>
            <a:r>
              <a:rPr lang="de-DE" dirty="0" smtClean="0"/>
              <a:t>http://www.microsoft.com/en-us/download/details.aspx?id=35380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35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257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900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03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30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56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de-DE" dirty="0" smtClean="0"/>
              <a:t>All</a:t>
            </a:r>
            <a:r>
              <a:rPr lang="de-DE" baseline="0" dirty="0" smtClean="0"/>
              <a:t> dies fällt häufig auf wenn man von „außen“ in solche Projektumgebungen reinkommt. Die „Betroffenen“ haben sich häufig schon an die Situation gewöhnt</a:t>
            </a:r>
            <a:endParaRPr lang="de-DE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nicht getestete oder nur schwer </a:t>
            </a:r>
            <a:r>
              <a:rPr lang="de-DE" dirty="0" err="1" smtClean="0"/>
              <a:t>testbare</a:t>
            </a:r>
            <a:r>
              <a:rPr lang="de-DE" dirty="0" smtClean="0"/>
              <a:t> Systeme</a:t>
            </a:r>
            <a:r>
              <a:rPr lang="de-DE" baseline="0" dirty="0" smtClean="0"/>
              <a:t> 	</a:t>
            </a:r>
            <a:br>
              <a:rPr lang="de-DE" baseline="0" dirty="0" smtClean="0"/>
            </a:br>
            <a:r>
              <a:rPr lang="de-DE" dirty="0" smtClean="0">
                <a:sym typeface="Wingdings" panose="05000000000000000000" pitchFamily="2" charset="2"/>
              </a:rPr>
              <a:t></a:t>
            </a:r>
            <a:endParaRPr lang="de-DE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hohe interne/externe Kopplung/Abhängigkeiten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Abhängigkeiten zu anderen Systemen</a:t>
            </a:r>
            <a:endParaRPr lang="de-DE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Keine oder asynchrone Doku		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Was tut es/was</a:t>
            </a:r>
            <a:r>
              <a:rPr lang="de-DE" baseline="0" dirty="0" smtClean="0">
                <a:sym typeface="Wingdings" panose="05000000000000000000" pitchFamily="2" charset="2"/>
              </a:rPr>
              <a:t> tut es wirklich</a:t>
            </a:r>
            <a:br>
              <a:rPr lang="de-DE" baseline="0" dirty="0" smtClean="0">
                <a:sym typeface="Wingdings" panose="05000000000000000000" pitchFamily="2" charset="2"/>
              </a:rPr>
            </a:br>
            <a:r>
              <a:rPr lang="de-DE" baseline="0" dirty="0" smtClean="0">
                <a:sym typeface="Wingdings" panose="05000000000000000000" pitchFamily="2" charset="2"/>
              </a:rPr>
              <a:t> Dokumentation/Handbücher</a:t>
            </a:r>
            <a:endParaRPr lang="de-DE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(unnötig) hohe Komplexität		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eigene Frameworks oder Enterprise</a:t>
            </a:r>
            <a:r>
              <a:rPr lang="de-DE" baseline="0" dirty="0" smtClean="0">
                <a:sym typeface="Wingdings" panose="05000000000000000000" pitchFamily="2" charset="2"/>
              </a:rPr>
              <a:t> Frameworks </a:t>
            </a:r>
            <a:r>
              <a:rPr lang="de-DE" baseline="0" dirty="0" err="1" smtClean="0">
                <a:sym typeface="Wingdings" panose="05000000000000000000" pitchFamily="2" charset="2"/>
              </a:rPr>
              <a:t>bspw</a:t>
            </a:r>
            <a:r>
              <a:rPr lang="de-DE" baseline="0" dirty="0" smtClean="0">
                <a:sym typeface="Wingdings" panose="05000000000000000000" pitchFamily="2" charset="2"/>
              </a:rPr>
              <a:t> </a:t>
            </a:r>
            <a:r>
              <a:rPr lang="de-DE" baseline="0" dirty="0" err="1" smtClean="0">
                <a:sym typeface="Wingdings" panose="05000000000000000000" pitchFamily="2" charset="2"/>
              </a:rPr>
              <a:t>EntLib</a:t>
            </a:r>
            <a:endParaRPr lang="de-DE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langsame Prozesse		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Dauer von </a:t>
            </a:r>
            <a:r>
              <a:rPr lang="de-DE" dirty="0" err="1" smtClean="0">
                <a:sym typeface="Wingdings" panose="05000000000000000000" pitchFamily="2" charset="2"/>
              </a:rPr>
              <a:t>Checkin</a:t>
            </a:r>
            <a:r>
              <a:rPr lang="de-DE" dirty="0" smtClean="0">
                <a:sym typeface="Wingdings" panose="05000000000000000000" pitchFamily="2" charset="2"/>
              </a:rPr>
              <a:t> bis </a:t>
            </a:r>
            <a:r>
              <a:rPr lang="de-DE" dirty="0" err="1" smtClean="0">
                <a:sym typeface="Wingdings" panose="05000000000000000000" pitchFamily="2" charset="2"/>
              </a:rPr>
              <a:t>Deployment</a:t>
            </a:r>
            <a:r>
              <a:rPr lang="de-DE" dirty="0" smtClean="0">
                <a:sym typeface="Wingdings" panose="05000000000000000000" pitchFamily="2" charset="2"/>
              </a:rPr>
              <a:t> in Test/</a:t>
            </a:r>
            <a:r>
              <a:rPr lang="de-DE" dirty="0" err="1" smtClean="0">
                <a:sym typeface="Wingdings" panose="05000000000000000000" pitchFamily="2" charset="2"/>
              </a:rPr>
              <a:t>Staging</a:t>
            </a:r>
            <a:endParaRPr lang="de-DE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Technical </a:t>
            </a:r>
            <a:r>
              <a:rPr lang="de-DE" dirty="0" err="1" smtClean="0"/>
              <a:t>Debt</a:t>
            </a:r>
            <a:r>
              <a:rPr lang="de-DE" dirty="0" smtClean="0"/>
              <a:t>			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„Machen</a:t>
            </a:r>
            <a:r>
              <a:rPr lang="de-DE" baseline="0" dirty="0" smtClean="0">
                <a:sym typeface="Wingdings" panose="05000000000000000000" pitchFamily="2" charset="2"/>
              </a:rPr>
              <a:t> wir später schön</a:t>
            </a:r>
            <a:r>
              <a:rPr lang="de-DE" dirty="0" smtClean="0">
                <a:sym typeface="Wingdings" panose="05000000000000000000" pitchFamily="2" charset="2"/>
              </a:rPr>
              <a:t>“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err="1" smtClean="0">
                <a:sym typeface="Wingdings" panose="05000000000000000000" pitchFamily="2" charset="2"/>
              </a:rPr>
              <a:t>Spagehtti</a:t>
            </a:r>
            <a:r>
              <a:rPr lang="de-DE" baseline="0" dirty="0" smtClean="0">
                <a:sym typeface="Wingdings" panose="05000000000000000000" pitchFamily="2" charset="2"/>
              </a:rPr>
              <a:t> Code</a:t>
            </a:r>
            <a:br>
              <a:rPr lang="de-DE" baseline="0" dirty="0" smtClean="0">
                <a:sym typeface="Wingdings" panose="05000000000000000000" pitchFamily="2" charset="2"/>
              </a:rPr>
            </a:br>
            <a:r>
              <a:rPr lang="de-DE" baseline="0" dirty="0" smtClean="0">
                <a:sym typeface="Wingdings" panose="05000000000000000000" pitchFamily="2" charset="2"/>
              </a:rPr>
              <a:t> </a:t>
            </a:r>
            <a:endParaRPr lang="de-DE" dirty="0" smtClean="0">
              <a:sym typeface="Wingdings" panose="05000000000000000000" pitchFamily="2" charset="2"/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„unverstandene Systeme“		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Wissensinseln, holistische Sicht fehlt,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 keiner/wenige kennt die Wahrheit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 Domänenexperten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40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Neue Anforderungen: alter Code muss erweitert werden	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Bugfixing: alter Code muss geändert werden		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Technologie Wechsel: alter Code muss portiert werden	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de-DE" dirty="0" smtClean="0"/>
              <a:t>System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muss vermittelt werden	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Übergabe/Neue Mitarbeiter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7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r>
              <a:rPr lang="de-DE" dirty="0" smtClean="0"/>
              <a:t>Ist der Schmerz bereits hoch genug ? 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Hier die Frage ab wann etwas geändert werden soll</a:t>
            </a:r>
            <a:endParaRPr lang="de-DE" dirty="0" smtClean="0"/>
          </a:p>
          <a:p>
            <a:pPr marL="685800" lvl="1" indent="-228600">
              <a:buFont typeface="+mj-lt"/>
              <a:buAutoNum type="arabicPeriod"/>
            </a:pPr>
            <a:endParaRPr lang="de-DE" dirty="0" smtClean="0"/>
          </a:p>
          <a:p>
            <a:pPr marL="685800" lvl="1" indent="-228600">
              <a:buFont typeface="+mj-lt"/>
              <a:buAutoNum type="arabicPeriod"/>
            </a:pPr>
            <a:endParaRPr lang="de-DE" dirty="0" smtClean="0"/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Ist die Bereitschaft da um: 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die Frage was geändert werden soll</a:t>
            </a:r>
            <a:endParaRPr lang="de-DE" dirty="0" smtClean="0"/>
          </a:p>
          <a:p>
            <a:pPr marL="685800" lvl="1" indent="-228600">
              <a:buFont typeface="+mj-lt"/>
              <a:buAutoNum type="arabicPeriod"/>
            </a:pPr>
            <a:endParaRPr lang="de-DE" dirty="0" smtClean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de-DE" dirty="0" smtClean="0"/>
              <a:t>Prozesse zu hinterfragen/verändern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Checkin</a:t>
            </a:r>
            <a:r>
              <a:rPr lang="de-DE" dirty="0" smtClean="0">
                <a:sym typeface="Wingdings" panose="05000000000000000000" pitchFamily="2" charset="2"/>
              </a:rPr>
              <a:t>/</a:t>
            </a:r>
            <a:r>
              <a:rPr lang="de-DE" dirty="0" err="1" smtClean="0">
                <a:sym typeface="Wingdings" panose="05000000000000000000" pitchFamily="2" charset="2"/>
              </a:rPr>
              <a:t>Deployment</a:t>
            </a:r>
            <a:r>
              <a:rPr lang="de-DE" dirty="0" smtClean="0">
                <a:sym typeface="Wingdings" panose="05000000000000000000" pitchFamily="2" charset="2"/>
              </a:rPr>
              <a:t>/</a:t>
            </a:r>
            <a:r>
              <a:rPr lang="de-DE" dirty="0" err="1" smtClean="0">
                <a:sym typeface="Wingdings" panose="05000000000000000000" pitchFamily="2" charset="2"/>
              </a:rPr>
              <a:t>Testing</a:t>
            </a:r>
            <a:endParaRPr lang="de-DE" dirty="0" smtClean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de-DE" dirty="0" smtClean="0"/>
              <a:t>Kollaboration zu etablieren, Transparenz und Offenheit zu schaffen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Code Ownership entfernen, Tasks/</a:t>
            </a:r>
            <a:r>
              <a:rPr lang="de-DE" dirty="0" err="1" smtClean="0">
                <a:sym typeface="Wingdings" panose="05000000000000000000" pitchFamily="2" charset="2"/>
              </a:rPr>
              <a:t>Workitems</a:t>
            </a:r>
            <a:r>
              <a:rPr lang="de-DE" baseline="0" dirty="0" smtClean="0">
                <a:sym typeface="Wingdings" panose="05000000000000000000" pitchFamily="2" charset="2"/>
              </a:rPr>
              <a:t> in integriertem System statt Excel, Wiki pflegen</a:t>
            </a:r>
            <a:r>
              <a:rPr lang="de-DE" dirty="0" smtClean="0"/>
              <a:t>	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de-DE" dirty="0" smtClean="0"/>
              <a:t>Die Art des Arbeitens anzupassen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Testgetrieben, Kommunikation, </a:t>
            </a:r>
            <a:endParaRPr lang="de-DE" dirty="0" smtClean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de-DE" dirty="0" smtClean="0"/>
              <a:t>Sich selber zu verändern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„</a:t>
            </a:r>
            <a:r>
              <a:rPr lang="de-DE" dirty="0" err="1" smtClean="0">
                <a:sym typeface="Wingdings" panose="05000000000000000000" pitchFamily="2" charset="2"/>
              </a:rPr>
              <a:t>It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runs</a:t>
            </a:r>
            <a:r>
              <a:rPr lang="de-DE" dirty="0" smtClean="0">
                <a:sym typeface="Wingdings" panose="05000000000000000000" pitchFamily="2" charset="2"/>
              </a:rPr>
              <a:t> on </a:t>
            </a:r>
            <a:r>
              <a:rPr lang="de-DE" dirty="0" err="1" smtClean="0">
                <a:sym typeface="Wingdings" panose="05000000000000000000" pitchFamily="2" charset="2"/>
              </a:rPr>
              <a:t>my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Machine</a:t>
            </a:r>
            <a:r>
              <a:rPr lang="de-DE" dirty="0" smtClean="0">
                <a:sym typeface="Wingdings" panose="05000000000000000000" pitchFamily="2" charset="2"/>
              </a:rPr>
              <a:t>“, Anspruch an meine Arbeit/Qualität</a:t>
            </a:r>
            <a:r>
              <a:rPr lang="de-DE" dirty="0" smtClean="0"/>
              <a:t>		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die Kultur zu verändern	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Fehlerkultur</a:t>
            </a:r>
            <a:endParaRPr lang="de-DE" dirty="0" smtClean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de-DE" b="1" dirty="0" smtClean="0"/>
              <a:t>Gemeinsame Ziele </a:t>
            </a:r>
            <a:r>
              <a:rPr lang="de-DE" dirty="0" smtClean="0"/>
              <a:t>etablieren	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Entwickler, Betrieb, User</a:t>
            </a:r>
            <a:endParaRPr lang="de-DE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sym typeface="Wingdings" panose="05000000000000000000" pitchFamily="2" charset="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Es geht um den konstruktiven Umgang mit der Situation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ym typeface="Wingdings" panose="05000000000000000000" pitchFamily="2" charset="2"/>
              </a:rPr>
              <a:t> Veränderungen bieten auch Chancen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05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32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67995-3662-4F2E-93CF-3CC0284E53C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4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Rotorua-boiling-mud-#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4000" contrast="1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C3B2-F9FF-49AC-9E6E-8C5FACA79B1A}" type="datetime1">
              <a:rPr lang="de-DE" smtClean="0"/>
              <a:t>11.05.2013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791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5AC3-CBFE-48F6-A2D8-5C47347493E9}" type="datetime1">
              <a:rPr lang="de-DE" smtClean="0"/>
              <a:t>11.05.2013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9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4290-7EFA-4377-9AAF-8CAF73D420C2}" type="datetime1">
              <a:rPr lang="de-DE" smtClean="0"/>
              <a:t>11.05.2013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5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91578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7467-661E-4957-9B52-2F815EE4ED36}" type="datetime1">
              <a:rPr lang="de-DE" smtClean="0"/>
              <a:t>11.05.2013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35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CA1-2142-48B9-A1CD-2F0C651D93ED}" type="datetime1">
              <a:rPr lang="de-DE" smtClean="0"/>
              <a:t>11.05.2013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871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02A-DE10-4FFB-A06D-D920AB6B52E9}" type="datetime1">
              <a:rPr lang="de-DE" smtClean="0"/>
              <a:t>11.05.2013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8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FD1F-ED93-4016-BBE6-E0F57DE1EC2F}" type="datetime1">
              <a:rPr lang="de-DE" smtClean="0"/>
              <a:t>11.05.2013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5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1ECC-FA49-4C55-A67D-7A3685E9DD31}" type="datetime1">
              <a:rPr lang="de-DE" smtClean="0"/>
              <a:t>11.05.2013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74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AE0C-7FAD-4F96-93C1-5723D59EA979}" type="datetime1">
              <a:rPr lang="de-DE" smtClean="0"/>
              <a:t>11.05.2013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2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6311B5B-217F-4226-B664-C73E2D1E9BE5}" type="datetime1">
              <a:rPr lang="de-DE" smtClean="0"/>
              <a:t>11.05.2013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5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7BA5-D200-468F-83BA-7A024DE67519}" type="datetime1">
              <a:rPr lang="de-DE" smtClean="0"/>
              <a:t>11.05.2013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8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6A5DEAB-3070-49A6-8C84-EA25B6745A45}" type="datetime1">
              <a:rPr lang="de-DE" smtClean="0"/>
              <a:t>11.05.2013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8551E21-EDA2-4E89-8764-226398FD0D94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26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ing.com/profile/Norman_Mende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tc-nome.blogspot.de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petegoodliffe/legacy-code-learning-to-live-with-it" TargetMode="External"/><Relationship Id="rId7" Type="http://schemas.openxmlformats.org/officeDocument/2006/relationships/hyperlink" Target="http://xunitpatterns.com/" TargetMode="External"/><Relationship Id="rId2" Type="http://schemas.openxmlformats.org/officeDocument/2006/relationships/hyperlink" Target="http://blogs.msdn.com/b/briankel/archive/2011/09/16/visual-studio-11-application-lifecycle-management-virtual-machine-and-hands-on-labs-demo-script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foq.com/articles/refactoring-legacy-applications" TargetMode="External"/><Relationship Id="rId5" Type="http://schemas.openxmlformats.org/officeDocument/2006/relationships/hyperlink" Target="http://www.slideshare.net/rowan_m/living-with-legacy-code" TargetMode="External"/><Relationship Id="rId4" Type="http://schemas.openxmlformats.org/officeDocument/2006/relationships/hyperlink" Target="http://www.slideshare.net/nashjain/working-effectively-with-legacy-code-presentation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skillsmatter.com/go/home" TargetMode="External"/><Relationship Id="rId2" Type="http://schemas.openxmlformats.org/officeDocument/2006/relationships/hyperlink" Target="http://skillsmatter.com/podcast/home/applying-ddd-legacy-ap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dcoslo.com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549275"/>
            <a:ext cx="7772400" cy="2736850"/>
          </a:xfrm>
        </p:spPr>
        <p:txBody>
          <a:bodyPr/>
          <a:lstStyle/>
          <a:p>
            <a:pPr algn="ctr"/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</a:rPr>
              <a:t>Fighting the mud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760" y="3933056"/>
            <a:ext cx="5360640" cy="1705744"/>
          </a:xfrm>
        </p:spPr>
        <p:txBody>
          <a:bodyPr/>
          <a:lstStyle/>
          <a:p>
            <a:r>
              <a:rPr lang="de-DE" sz="3200" dirty="0" err="1" smtClean="0">
                <a:latin typeface="Eras Bold ITC" panose="020B0907030504020204" pitchFamily="34" charset="0"/>
              </a:rPr>
              <a:t>Testing</a:t>
            </a:r>
            <a:r>
              <a:rPr lang="de-DE" sz="3200" dirty="0" smtClean="0">
                <a:latin typeface="Eras Bold ITC" panose="020B0907030504020204" pitchFamily="34" charset="0"/>
              </a:rPr>
              <a:t> </a:t>
            </a:r>
          </a:p>
          <a:p>
            <a:r>
              <a:rPr lang="de-DE" sz="3200" dirty="0" err="1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</a:rPr>
              <a:t>Brownfield</a:t>
            </a:r>
            <a:r>
              <a:rPr lang="de-DE" sz="3200" dirty="0" smtClean="0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</a:rPr>
              <a:t> </a:t>
            </a:r>
            <a:r>
              <a:rPr lang="de-DE" sz="3200" dirty="0" err="1">
                <a:solidFill>
                  <a:schemeClr val="accent1">
                    <a:lumMod val="75000"/>
                  </a:schemeClr>
                </a:solidFill>
                <a:latin typeface="Eras Bold ITC" panose="020B0907030504020204" pitchFamily="34" charset="0"/>
              </a:rPr>
              <a:t>Applications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Eras Bold ITC" panose="020B0907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Prozesse und Umgebung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Deployment</a:t>
            </a:r>
            <a:endParaRPr lang="de-DE" dirty="0" smtClean="0"/>
          </a:p>
          <a:p>
            <a:pPr lvl="1"/>
            <a:r>
              <a:rPr lang="de-DE" dirty="0" smtClean="0"/>
              <a:t>Zielumgebungen</a:t>
            </a:r>
          </a:p>
          <a:p>
            <a:pPr lvl="1"/>
            <a:r>
              <a:rPr lang="de-DE" dirty="0" smtClean="0"/>
              <a:t>Installationsmechanismus</a:t>
            </a:r>
          </a:p>
          <a:p>
            <a:pPr lvl="1"/>
            <a:r>
              <a:rPr lang="de-DE" dirty="0" smtClean="0"/>
              <a:t>Manuell oder automatisiert</a:t>
            </a:r>
          </a:p>
          <a:p>
            <a:r>
              <a:rPr lang="de-DE" dirty="0" smtClean="0"/>
              <a:t>Testmanagement</a:t>
            </a:r>
            <a:endParaRPr lang="de-DE" dirty="0"/>
          </a:p>
          <a:p>
            <a:pPr lvl="1"/>
            <a:r>
              <a:rPr lang="de-DE" dirty="0" smtClean="0"/>
              <a:t>Wer</a:t>
            </a:r>
          </a:p>
          <a:p>
            <a:pPr lvl="1"/>
            <a:r>
              <a:rPr lang="de-DE" dirty="0" smtClean="0"/>
              <a:t>Manuell/automatisiert oder beides</a:t>
            </a:r>
          </a:p>
          <a:p>
            <a:pPr lvl="1"/>
            <a:r>
              <a:rPr lang="de-DE" dirty="0" smtClean="0"/>
              <a:t>Fester Ablauf oder </a:t>
            </a:r>
            <a:r>
              <a:rPr lang="de-DE" dirty="0" err="1" smtClean="0"/>
              <a:t>Explorativ</a:t>
            </a:r>
            <a:endParaRPr lang="de-DE" dirty="0"/>
          </a:p>
          <a:p>
            <a:pPr lvl="1"/>
            <a:endParaRPr lang="de-DE" dirty="0" smtClean="0"/>
          </a:p>
          <a:p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>
                <a:sym typeface="Wingdings" panose="05000000000000000000" pitchFamily="2" charset="2"/>
              </a:rPr>
              <a:t>jeweils die Fragen: wer ist verantwortlich und wie ist die </a:t>
            </a:r>
            <a:r>
              <a:rPr lang="de-DE" dirty="0" smtClean="0">
                <a:sym typeface="Wingdings" panose="05000000000000000000" pitchFamily="2" charset="2"/>
              </a:rPr>
              <a:t>Prozessintegration </a:t>
            </a:r>
            <a:r>
              <a:rPr lang="de-DE" dirty="0">
                <a:sym typeface="Wingdings" panose="05000000000000000000" pitchFamily="2" charset="2"/>
              </a:rPr>
              <a:t>(gibt es Automatisierungspotential)</a:t>
            </a:r>
            <a:r>
              <a:rPr lang="de-DE" dirty="0" smtClean="0">
                <a:sym typeface="Wingdings" panose="05000000000000000000" pitchFamily="2" charset="2"/>
              </a:rPr>
              <a:t>?</a:t>
            </a:r>
            <a:endParaRPr lang="de-DE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4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Prozesse und Umgebung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Automatisierter </a:t>
            </a:r>
            <a:r>
              <a:rPr lang="de-DE" dirty="0" err="1" smtClean="0"/>
              <a:t>Build</a:t>
            </a:r>
            <a:r>
              <a:rPr lang="de-DE" dirty="0" smtClean="0"/>
              <a:t>/ </a:t>
            </a:r>
            <a:r>
              <a:rPr lang="de-DE" dirty="0" err="1" smtClean="0"/>
              <a:t>Continuous</a:t>
            </a:r>
            <a:r>
              <a:rPr lang="de-DE" dirty="0" smtClean="0"/>
              <a:t> Integration</a:t>
            </a:r>
          </a:p>
          <a:p>
            <a:pPr lvl="1"/>
            <a:r>
              <a:rPr lang="de-DE" dirty="0" smtClean="0"/>
              <a:t>Jenkins/Hudson, </a:t>
            </a:r>
            <a:r>
              <a:rPr lang="de-DE" dirty="0" err="1" smtClean="0"/>
              <a:t>TeamCity</a:t>
            </a:r>
            <a:r>
              <a:rPr lang="de-DE" dirty="0" smtClean="0"/>
              <a:t>, TFS</a:t>
            </a:r>
          </a:p>
          <a:p>
            <a:r>
              <a:rPr lang="de-DE" dirty="0" smtClean="0"/>
              <a:t>Code Quality Management Tools</a:t>
            </a:r>
          </a:p>
          <a:p>
            <a:pPr lvl="1"/>
            <a:r>
              <a:rPr lang="de-DE" dirty="0" smtClean="0"/>
              <a:t>Sonar, Jenkins-PHP, TFS</a:t>
            </a:r>
          </a:p>
          <a:p>
            <a:r>
              <a:rPr lang="de-DE" dirty="0"/>
              <a:t>Internes Wiki</a:t>
            </a:r>
          </a:p>
          <a:p>
            <a:pPr lvl="1"/>
            <a:r>
              <a:rPr lang="de-DE" dirty="0" err="1"/>
              <a:t>Sharepoint</a:t>
            </a:r>
            <a:r>
              <a:rPr lang="de-DE" dirty="0"/>
              <a:t>, </a:t>
            </a:r>
            <a:r>
              <a:rPr lang="de-DE" dirty="0" err="1"/>
              <a:t>FitNesse</a:t>
            </a:r>
            <a:r>
              <a:rPr lang="de-DE" dirty="0"/>
              <a:t>, </a:t>
            </a:r>
            <a:r>
              <a:rPr lang="de-DE" dirty="0" err="1"/>
              <a:t>Trac</a:t>
            </a:r>
            <a:endParaRPr lang="de-DE" dirty="0"/>
          </a:p>
          <a:p>
            <a:r>
              <a:rPr lang="de-DE" dirty="0" smtClean="0">
                <a:sym typeface="Wingdings" panose="05000000000000000000" pitchFamily="2" charset="2"/>
              </a:rPr>
              <a:t>Code Analyse Tools</a:t>
            </a:r>
          </a:p>
          <a:p>
            <a:pPr lvl="1"/>
            <a:r>
              <a:rPr lang="de-DE" dirty="0" err="1" smtClean="0">
                <a:sym typeface="Wingdings" panose="05000000000000000000" pitchFamily="2" charset="2"/>
              </a:rPr>
              <a:t>FxCop</a:t>
            </a:r>
            <a:r>
              <a:rPr lang="de-DE" dirty="0" smtClean="0">
                <a:sym typeface="Wingdings" panose="05000000000000000000" pitchFamily="2" charset="2"/>
              </a:rPr>
              <a:t>, Style Cop, </a:t>
            </a:r>
          </a:p>
          <a:p>
            <a:pPr lvl="1"/>
            <a:r>
              <a:rPr lang="de-DE" dirty="0" err="1" smtClean="0">
                <a:sym typeface="Wingdings" panose="05000000000000000000" pitchFamily="2" charset="2"/>
              </a:rPr>
              <a:t>NCover</a:t>
            </a: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>
                <a:sym typeface="Wingdings" panose="05000000000000000000" pitchFamily="2" charset="2"/>
              </a:rPr>
              <a:t>jeweils die Fragen: wer ist verantwortlich und wie ist die Prozessintegration </a:t>
            </a:r>
            <a:r>
              <a:rPr lang="de-DE" dirty="0" smtClean="0">
                <a:sym typeface="Wingdings" panose="05000000000000000000" pitchFamily="2" charset="2"/>
              </a:rPr>
              <a:t>(</a:t>
            </a:r>
            <a:r>
              <a:rPr lang="de-DE" dirty="0">
                <a:sym typeface="Wingdings" panose="05000000000000000000" pitchFamily="2" charset="2"/>
              </a:rPr>
              <a:t>gibt es Automatisierungspotential)</a:t>
            </a:r>
            <a:r>
              <a:rPr lang="de-DE" dirty="0" smtClean="0">
                <a:sym typeface="Wingdings" panose="05000000000000000000" pitchFamily="2" charset="2"/>
              </a:rPr>
              <a:t>?</a:t>
            </a:r>
            <a:endParaRPr lang="de-DE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5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Prozesse und Umgebung</a:t>
            </a:r>
            <a:br>
              <a:rPr lang="de-DE" dirty="0" smtClean="0"/>
            </a:br>
            <a:r>
              <a:rPr lang="de-DE" dirty="0" smtClean="0"/>
              <a:t>TFS und ALM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 descr="http://blog.hinshelwood.com/files/2012/06/image11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09" y="1737360"/>
            <a:ext cx="8127928" cy="45719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226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Prozesse und Umgebung</a:t>
            </a:r>
            <a:br>
              <a:rPr lang="de-DE" dirty="0" smtClean="0"/>
            </a:br>
            <a:r>
              <a:rPr lang="de-DE" dirty="0" smtClean="0"/>
              <a:t>„Zielbild-Workflow“</a:t>
            </a:r>
            <a:endParaRPr lang="de-DE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48668" y="1787330"/>
            <a:ext cx="4397123" cy="4514465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4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System Inneres</a:t>
            </a:r>
            <a:br>
              <a:rPr lang="de-DE" dirty="0" smtClean="0"/>
            </a:br>
            <a:r>
              <a:rPr lang="de-DE" dirty="0" smtClean="0"/>
              <a:t>Analyse und Vorbereitung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Status Quo analysieren</a:t>
            </a:r>
          </a:p>
          <a:p>
            <a:pPr lvl="1"/>
            <a:r>
              <a:rPr lang="de-DE" dirty="0" smtClean="0"/>
              <a:t>Architektur</a:t>
            </a:r>
          </a:p>
          <a:p>
            <a:pPr lvl="1"/>
            <a:r>
              <a:rPr lang="de-DE" dirty="0" smtClean="0"/>
              <a:t>Abhängigkeiten</a:t>
            </a:r>
          </a:p>
          <a:p>
            <a:pPr lvl="1"/>
            <a:r>
              <a:rPr lang="de-DE" dirty="0" smtClean="0"/>
              <a:t>Live </a:t>
            </a:r>
            <a:r>
              <a:rPr lang="de-DE" dirty="0" err="1" smtClean="0"/>
              <a:t>Tracing</a:t>
            </a:r>
            <a:r>
              <a:rPr lang="de-DE" dirty="0" smtClean="0"/>
              <a:t>/</a:t>
            </a:r>
            <a:r>
              <a:rPr lang="de-DE" dirty="0" err="1" smtClean="0"/>
              <a:t>Logging</a:t>
            </a:r>
            <a:r>
              <a:rPr lang="de-DE" dirty="0" smtClean="0"/>
              <a:t> (ggfs. mit Aspekten)</a:t>
            </a:r>
          </a:p>
          <a:p>
            <a:r>
              <a:rPr lang="de-DE" dirty="0" smtClean="0"/>
              <a:t>Änderungen</a:t>
            </a:r>
          </a:p>
          <a:p>
            <a:pPr lvl="1"/>
            <a:r>
              <a:rPr lang="de-DE" dirty="0" smtClean="0"/>
              <a:t>Potentiale </a:t>
            </a:r>
            <a:r>
              <a:rPr lang="de-DE" dirty="0" err="1" smtClean="0"/>
              <a:t>lokaliseren</a:t>
            </a:r>
            <a:endParaRPr lang="de-DE" dirty="0" smtClean="0"/>
          </a:p>
          <a:p>
            <a:pPr lvl="1"/>
            <a:r>
              <a:rPr lang="de-DE" dirty="0" smtClean="0"/>
              <a:t>Definieren</a:t>
            </a:r>
          </a:p>
          <a:p>
            <a:pPr lvl="1"/>
            <a:r>
              <a:rPr lang="de-DE" dirty="0" smtClean="0"/>
              <a:t>Priorisieren</a:t>
            </a:r>
          </a:p>
          <a:p>
            <a:r>
              <a:rPr lang="de-DE" dirty="0" smtClean="0"/>
              <a:t>Test Vorbereitung</a:t>
            </a:r>
          </a:p>
          <a:p>
            <a:pPr lvl="1"/>
            <a:r>
              <a:rPr lang="de-DE" dirty="0"/>
              <a:t>Arten Unit/</a:t>
            </a:r>
            <a:r>
              <a:rPr lang="de-DE" dirty="0" err="1"/>
              <a:t>Regressions</a:t>
            </a:r>
            <a:r>
              <a:rPr lang="de-DE" dirty="0"/>
              <a:t>/Integrationstest</a:t>
            </a:r>
          </a:p>
          <a:p>
            <a:pPr lvl="1"/>
            <a:r>
              <a:rPr lang="de-DE" dirty="0" smtClean="0"/>
              <a:t>Test Daten</a:t>
            </a:r>
          </a:p>
          <a:p>
            <a:pPr lvl="1"/>
            <a:r>
              <a:rPr lang="de-DE" dirty="0" smtClean="0"/>
              <a:t>Umgebung</a:t>
            </a:r>
          </a:p>
          <a:p>
            <a:pPr lvl="1"/>
            <a:r>
              <a:rPr lang="de-DE" dirty="0" smtClean="0"/>
              <a:t>Strategie Top Down/</a:t>
            </a:r>
            <a:r>
              <a:rPr lang="de-DE" dirty="0" err="1" smtClean="0"/>
              <a:t>Bottom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/Hybrid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AutoShape 4" descr="http://blog.8thlight.com/uncle-bob/images/2012-08-13-the-clean-architecture/CleanArchitecture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AutoShape 6" descr="http://blog.8thlight.com/uncle-bob/images/2012-08-13-the-clean-architecture/CleanArchitecture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135" y="2276872"/>
            <a:ext cx="157162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74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 smtClean="0"/>
              <a:t>System Inneres</a:t>
            </a:r>
            <a:br>
              <a:rPr lang="de-DE" dirty="0" smtClean="0"/>
            </a:br>
            <a:r>
              <a:rPr lang="de-DE" dirty="0" smtClean="0"/>
              <a:t>Abhängigkeiten auflösen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Interfaces</a:t>
            </a:r>
          </a:p>
          <a:p>
            <a:r>
              <a:rPr lang="de-DE" dirty="0" err="1" smtClean="0"/>
              <a:t>Dependency</a:t>
            </a:r>
            <a:r>
              <a:rPr lang="de-DE" dirty="0" smtClean="0"/>
              <a:t> </a:t>
            </a:r>
            <a:r>
              <a:rPr lang="de-DE" dirty="0" err="1" smtClean="0"/>
              <a:t>Injection</a:t>
            </a:r>
            <a:endParaRPr lang="de-DE" dirty="0" smtClean="0"/>
          </a:p>
          <a:p>
            <a:r>
              <a:rPr lang="de-DE" dirty="0" err="1" smtClean="0"/>
              <a:t>Faking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Unfakeable</a:t>
            </a:r>
            <a:r>
              <a:rPr lang="de-DE" dirty="0" smtClean="0"/>
              <a:t>: „Isolation“</a:t>
            </a:r>
          </a:p>
          <a:p>
            <a:r>
              <a:rPr lang="de-DE" dirty="0" smtClean="0"/>
              <a:t>Aspekte</a:t>
            </a:r>
          </a:p>
          <a:p>
            <a:r>
              <a:rPr lang="de-DE" dirty="0"/>
              <a:t>Dekomposition</a:t>
            </a:r>
            <a:endParaRPr lang="de-DE" dirty="0" smtClean="0"/>
          </a:p>
          <a:p>
            <a:pPr lvl="1"/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AutoShape 4" descr="http://blog.8thlight.com/uncle-bob/images/2012-08-13-the-clean-architecture/CleanArchitecture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AutoShape 6" descr="http://blog.8thlight.com/uncle-bob/images/2012-08-13-the-clean-architecture/CleanArchitecture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2973" y="1787330"/>
            <a:ext cx="4536504" cy="452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91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 smtClean="0"/>
              <a:t>System Inneres</a:t>
            </a:r>
            <a:br>
              <a:rPr lang="de-DE" dirty="0" smtClean="0"/>
            </a:br>
            <a:r>
              <a:rPr lang="de-DE" dirty="0" smtClean="0"/>
              <a:t>„</a:t>
            </a:r>
            <a:r>
              <a:rPr lang="de-DE" dirty="0" err="1" smtClean="0"/>
              <a:t>Testbar</a:t>
            </a:r>
            <a:r>
              <a:rPr lang="de-DE" dirty="0" smtClean="0"/>
              <a:t>“ machen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Vererbung </a:t>
            </a:r>
            <a:endParaRPr lang="de-DE" dirty="0"/>
          </a:p>
          <a:p>
            <a:r>
              <a:rPr lang="de-DE" dirty="0" smtClean="0"/>
              <a:t>Sichtbarkeit</a:t>
            </a:r>
          </a:p>
          <a:p>
            <a:r>
              <a:rPr lang="de-DE" dirty="0" smtClean="0"/>
              <a:t>Compiler/</a:t>
            </a:r>
            <a:r>
              <a:rPr lang="de-DE" dirty="0" err="1" smtClean="0"/>
              <a:t>Präprocessor</a:t>
            </a:r>
            <a:r>
              <a:rPr lang="de-DE" dirty="0" smtClean="0"/>
              <a:t> Direktiven</a:t>
            </a:r>
            <a:endParaRPr lang="de-DE" dirty="0"/>
          </a:p>
          <a:p>
            <a:r>
              <a:rPr lang="de-DE" dirty="0"/>
              <a:t>Mocks/</a:t>
            </a:r>
            <a:r>
              <a:rPr lang="de-DE" dirty="0" err="1"/>
              <a:t>Fakes</a:t>
            </a:r>
            <a:r>
              <a:rPr lang="de-DE" dirty="0"/>
              <a:t>/</a:t>
            </a:r>
            <a:r>
              <a:rPr lang="de-DE" dirty="0" err="1"/>
              <a:t>Stubs</a:t>
            </a:r>
            <a:endParaRPr lang="de-DE" dirty="0"/>
          </a:p>
          <a:p>
            <a:r>
              <a:rPr lang="de-DE" dirty="0"/>
              <a:t>partielle </a:t>
            </a:r>
            <a:r>
              <a:rPr lang="de-DE" dirty="0" smtClean="0"/>
              <a:t>Isolation mit Wrapper/Fassaden</a:t>
            </a:r>
            <a:endParaRPr lang="de-DE" dirty="0"/>
          </a:p>
          <a:p>
            <a:r>
              <a:rPr lang="de-DE" dirty="0" err="1"/>
              <a:t>Sprout</a:t>
            </a:r>
            <a:r>
              <a:rPr lang="de-DE" dirty="0"/>
              <a:t> </a:t>
            </a:r>
            <a:r>
              <a:rPr lang="de-DE" dirty="0" err="1"/>
              <a:t>Method</a:t>
            </a:r>
            <a:r>
              <a:rPr lang="de-DE" dirty="0"/>
              <a:t> / </a:t>
            </a:r>
            <a:r>
              <a:rPr lang="de-DE" dirty="0" err="1"/>
              <a:t>Sprout</a:t>
            </a:r>
            <a:r>
              <a:rPr lang="de-DE" dirty="0"/>
              <a:t> Class</a:t>
            </a:r>
          </a:p>
          <a:p>
            <a:r>
              <a:rPr lang="de-DE" dirty="0" smtClean="0"/>
              <a:t>Abhängigkeiten zu (Legacy) Systemen </a:t>
            </a:r>
            <a:r>
              <a:rPr lang="de-DE" dirty="0"/>
              <a:t>isolieren: </a:t>
            </a:r>
            <a:r>
              <a:rPr lang="de-DE" dirty="0" err="1"/>
              <a:t>Anticorruption</a:t>
            </a:r>
            <a:r>
              <a:rPr lang="de-DE" dirty="0"/>
              <a:t> Layer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1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System Inneres</a:t>
            </a:r>
            <a:br>
              <a:rPr lang="de-DE" dirty="0" smtClean="0"/>
            </a:br>
            <a:r>
              <a:rPr lang="de-DE" dirty="0" smtClean="0"/>
              <a:t>„</a:t>
            </a:r>
            <a:r>
              <a:rPr lang="de-DE" dirty="0" err="1" smtClean="0"/>
              <a:t>Testing</a:t>
            </a:r>
            <a:r>
              <a:rPr lang="de-DE" dirty="0" smtClean="0"/>
              <a:t> – a </a:t>
            </a:r>
            <a:r>
              <a:rPr lang="de-DE" dirty="0" err="1" smtClean="0"/>
              <a:t>science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ist </a:t>
            </a:r>
            <a:r>
              <a:rPr lang="de-DE" dirty="0" err="1" smtClean="0"/>
              <a:t>own</a:t>
            </a:r>
            <a:r>
              <a:rPr lang="de-DE" dirty="0" smtClean="0"/>
              <a:t>“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887" y="1845734"/>
            <a:ext cx="6000226" cy="437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45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 smtClean="0"/>
              <a:t>System Inneres</a:t>
            </a:r>
            <a:br>
              <a:rPr lang="de-DE" dirty="0" smtClean="0"/>
            </a:br>
            <a:r>
              <a:rPr lang="de-DE" dirty="0" smtClean="0"/>
              <a:t>Verbesserungen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Code </a:t>
            </a:r>
            <a:r>
              <a:rPr lang="de-DE" dirty="0" err="1" smtClean="0"/>
              <a:t>Contracts</a:t>
            </a:r>
            <a:endParaRPr lang="de-DE" dirty="0" smtClean="0"/>
          </a:p>
          <a:p>
            <a:r>
              <a:rPr lang="de-DE" dirty="0" smtClean="0"/>
              <a:t>Code Analyse</a:t>
            </a:r>
          </a:p>
          <a:p>
            <a:r>
              <a:rPr lang="de-DE" dirty="0" smtClean="0"/>
              <a:t>Lesbarkeit und Doku</a:t>
            </a:r>
          </a:p>
          <a:p>
            <a:pPr lvl="1"/>
            <a:r>
              <a:rPr lang="de-DE" dirty="0" smtClean="0"/>
              <a:t>BDD</a:t>
            </a:r>
          </a:p>
          <a:p>
            <a:pPr lvl="1"/>
            <a:r>
              <a:rPr lang="de-DE" dirty="0" smtClean="0"/>
              <a:t>Sprechende Klassen, Methoden usw.</a:t>
            </a:r>
          </a:p>
          <a:p>
            <a:pPr lvl="1"/>
            <a:r>
              <a:rPr lang="de-DE" dirty="0" smtClean="0"/>
              <a:t>Doku aus Code Kommentaren</a:t>
            </a:r>
          </a:p>
          <a:p>
            <a:r>
              <a:rPr lang="de-DE" dirty="0" smtClean="0"/>
              <a:t>DDD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8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/>
              <a:t>[</a:t>
            </a:r>
            <a:r>
              <a:rPr lang="de-DE" dirty="0" err="1"/>
              <a:t>ClassCleanup</a:t>
            </a:r>
            <a:r>
              <a:rPr lang="de-DE" dirty="0"/>
              <a:t>()]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4800" spc="-5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</a:rPr>
              <a:t>Fragen ??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4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Referent</a:t>
            </a:r>
            <a:br>
              <a:rPr lang="de-DE" dirty="0" smtClean="0"/>
            </a:br>
            <a:r>
              <a:rPr lang="de-DE" dirty="0" smtClean="0"/>
              <a:t>Norman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smtClean="0"/>
              <a:t>Mendel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400" dirty="0"/>
              <a:t>80er Baujahr, Sachsen Anhalt</a:t>
            </a:r>
          </a:p>
          <a:p>
            <a:r>
              <a:rPr lang="de-DE" sz="2400" dirty="0"/>
              <a:t>Bürokaufmann + Dipl. Informatiker (FH)</a:t>
            </a:r>
          </a:p>
          <a:p>
            <a:r>
              <a:rPr lang="de-DE" sz="2400" dirty="0"/>
              <a:t>~3,5 Jahre IT-Consultant in Festanstellung</a:t>
            </a:r>
          </a:p>
          <a:p>
            <a:r>
              <a:rPr lang="de-DE" sz="2400" dirty="0" smtClean="0"/>
              <a:t>~4 </a:t>
            </a:r>
            <a:r>
              <a:rPr lang="de-DE" sz="2400" dirty="0"/>
              <a:t>Jahre Freiberufler (IT-Consulting Norman Mendel)</a:t>
            </a:r>
          </a:p>
          <a:p>
            <a:r>
              <a:rPr lang="de-DE" sz="2400" dirty="0" err="1"/>
              <a:t>Scope</a:t>
            </a:r>
            <a:r>
              <a:rPr lang="de-DE" sz="2400" dirty="0"/>
              <a:t>: .Net, ALM, TFS, Architektur, (+ Qualität, Prozess-Automatisierung)</a:t>
            </a:r>
          </a:p>
          <a:p>
            <a:r>
              <a:rPr lang="de-DE" sz="2400" dirty="0"/>
              <a:t>Profil: </a:t>
            </a:r>
            <a:r>
              <a:rPr lang="en-US" sz="2400" dirty="0">
                <a:hlinkClick r:id="rId3"/>
              </a:rPr>
              <a:t>http://www.xing.com/profile/Norman_Mendel</a:t>
            </a:r>
            <a:endParaRPr lang="en-US" sz="2400" dirty="0"/>
          </a:p>
          <a:p>
            <a:r>
              <a:rPr lang="de-DE" sz="2400" dirty="0"/>
              <a:t>Blog: </a:t>
            </a:r>
            <a:r>
              <a:rPr lang="en-US" sz="2400" dirty="0">
                <a:hlinkClick r:id="rId4"/>
              </a:rPr>
              <a:t>http://itc-nome.blogspot.de/</a:t>
            </a:r>
            <a:endParaRPr lang="en-US" sz="2400" dirty="0"/>
          </a:p>
          <a:p>
            <a:r>
              <a:rPr lang="de-DE" sz="2400" dirty="0"/>
              <a:t>Sonstiges: </a:t>
            </a:r>
            <a:r>
              <a:rPr lang="de-DE" sz="2400" dirty="0" err="1"/>
              <a:t>Chilies</a:t>
            </a:r>
            <a:r>
              <a:rPr lang="de-DE" sz="2400" dirty="0"/>
              <a:t> + Kulinarisches, </a:t>
            </a:r>
            <a:r>
              <a:rPr lang="de-DE" sz="2400" dirty="0" smtClean="0"/>
              <a:t>Musik, </a:t>
            </a:r>
            <a:r>
              <a:rPr lang="de-DE" sz="2400" dirty="0"/>
              <a:t>„Blick übern </a:t>
            </a:r>
            <a:r>
              <a:rPr lang="de-DE" sz="2400" dirty="0" smtClean="0"/>
              <a:t>Tellerrand“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6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/>
              <a:t>[</a:t>
            </a:r>
            <a:r>
              <a:rPr lang="de-DE" dirty="0" err="1"/>
              <a:t>AssemblyCleanup</a:t>
            </a:r>
            <a:r>
              <a:rPr lang="de-DE" dirty="0"/>
              <a:t>()]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4800" spc="-50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</a:rPr>
              <a:t>Vielen Dank </a:t>
            </a:r>
            <a:br>
              <a:rPr lang="de-DE" sz="4800" spc="-50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</a:rPr>
            </a:br>
            <a:r>
              <a:rPr lang="de-DE" sz="4800" spc="-50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</a:rPr>
              <a:t>für Eure</a:t>
            </a:r>
            <a:br>
              <a:rPr lang="de-DE" sz="4800" spc="-50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</a:rPr>
            </a:br>
            <a:r>
              <a:rPr lang="de-DE" sz="4800" spc="-50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</a:rPr>
              <a:t>Aufmerksamkeit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Weiterführendes</a:t>
            </a:r>
            <a:br>
              <a:rPr lang="de-DE" dirty="0" smtClean="0"/>
            </a:br>
            <a:r>
              <a:rPr lang="de-DE" dirty="0" smtClean="0"/>
              <a:t>Links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hlinkClick r:id="rId2"/>
              </a:rPr>
              <a:t>TFS 2012 ALM VM </a:t>
            </a:r>
            <a:endParaRPr lang="de-DE" dirty="0" smtClean="0">
              <a:hlinkClick r:id="rId3"/>
            </a:endParaRPr>
          </a:p>
          <a:p>
            <a:r>
              <a:rPr lang="de-DE" dirty="0" smtClean="0">
                <a:hlinkClick r:id="rId3"/>
              </a:rPr>
              <a:t>http</a:t>
            </a:r>
            <a:r>
              <a:rPr lang="de-DE" dirty="0">
                <a:hlinkClick r:id="rId3"/>
              </a:rPr>
              <a:t>://</a:t>
            </a:r>
            <a:r>
              <a:rPr lang="de-DE" dirty="0" smtClean="0">
                <a:hlinkClick r:id="rId3"/>
              </a:rPr>
              <a:t>www.slideshare.net/petegoodliffe/legacy-code-learning-to-live-with-it</a:t>
            </a:r>
            <a:r>
              <a:rPr lang="de-DE" dirty="0" smtClean="0"/>
              <a:t> (PHP)</a:t>
            </a:r>
          </a:p>
          <a:p>
            <a:r>
              <a:rPr lang="de-DE" dirty="0">
                <a:hlinkClick r:id="rId4"/>
              </a:rPr>
              <a:t>http://</a:t>
            </a:r>
            <a:r>
              <a:rPr lang="de-DE" dirty="0" smtClean="0">
                <a:hlinkClick r:id="rId4"/>
              </a:rPr>
              <a:t>www.slideshare.net/nashjain/working-effectively-with-legacy-code-presentation</a:t>
            </a:r>
            <a:r>
              <a:rPr lang="de-DE" dirty="0" smtClean="0"/>
              <a:t> (C++)</a:t>
            </a:r>
          </a:p>
          <a:p>
            <a:r>
              <a:rPr lang="de-DE" dirty="0">
                <a:hlinkClick r:id="rId5"/>
              </a:rPr>
              <a:t>http://</a:t>
            </a:r>
            <a:r>
              <a:rPr lang="de-DE" dirty="0" smtClean="0">
                <a:hlinkClick r:id="rId5"/>
              </a:rPr>
              <a:t>www.slideshare.net/rowan_m/living-with-legacy-code</a:t>
            </a:r>
            <a:r>
              <a:rPr lang="de-DE" dirty="0" smtClean="0"/>
              <a:t> (Allgemein)</a:t>
            </a:r>
          </a:p>
          <a:p>
            <a:r>
              <a:rPr lang="de-DE" dirty="0">
                <a:hlinkClick r:id="rId6"/>
              </a:rPr>
              <a:t>http://</a:t>
            </a:r>
            <a:r>
              <a:rPr lang="de-DE" dirty="0" smtClean="0">
                <a:hlinkClick r:id="rId6"/>
              </a:rPr>
              <a:t>www.infoq.com/articles/refactoring-legacy-applications</a:t>
            </a:r>
            <a:r>
              <a:rPr lang="de-DE" dirty="0" smtClean="0"/>
              <a:t> (Java)</a:t>
            </a:r>
          </a:p>
          <a:p>
            <a:r>
              <a:rPr lang="de-DE" dirty="0" smtClean="0">
                <a:hlinkClick r:id="rId7"/>
              </a:rPr>
              <a:t>http</a:t>
            </a:r>
            <a:r>
              <a:rPr lang="de-DE" dirty="0">
                <a:hlinkClick r:id="rId7"/>
              </a:rPr>
              <a:t>://xunitpatterns.com</a:t>
            </a:r>
            <a:r>
              <a:rPr lang="de-DE" dirty="0" smtClean="0">
                <a:hlinkClick r:id="rId7"/>
              </a:rPr>
              <a:t>/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8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Weiterführendes</a:t>
            </a:r>
            <a:br>
              <a:rPr lang="de-DE" dirty="0" smtClean="0"/>
            </a:br>
            <a:r>
              <a:rPr lang="de-DE" dirty="0" err="1" smtClean="0"/>
              <a:t>WebCasts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hlinkClick r:id="rId2"/>
              </a:rPr>
              <a:t>http://skillsmatter.com/podcast/home/applying-ddd-legacy-app</a:t>
            </a:r>
            <a:r>
              <a:rPr lang="de-DE" dirty="0"/>
              <a:t> (</a:t>
            </a:r>
            <a:r>
              <a:rPr lang="de-DE" dirty="0" smtClean="0"/>
              <a:t>DDD)</a:t>
            </a:r>
          </a:p>
          <a:p>
            <a:pPr marL="0" indent="0">
              <a:buNone/>
            </a:pPr>
            <a:r>
              <a:rPr lang="de-DE" dirty="0" err="1" smtClean="0">
                <a:hlinkClick r:id="rId3"/>
              </a:rPr>
              <a:t>Skillsmatter</a:t>
            </a:r>
            <a:r>
              <a:rPr lang="de-DE" dirty="0" smtClean="0">
                <a:hlinkClick r:id="rId3"/>
              </a:rPr>
              <a:t> allgemein</a:t>
            </a:r>
            <a:endParaRPr lang="de-DE" dirty="0" smtClean="0">
              <a:hlinkClick r:id="rId4"/>
            </a:endParaRPr>
          </a:p>
          <a:p>
            <a:pPr marL="0" indent="0">
              <a:buNone/>
            </a:pPr>
            <a:r>
              <a:rPr lang="de-DE" dirty="0" err="1" smtClean="0">
                <a:hlinkClick r:id="rId4"/>
              </a:rPr>
              <a:t>Norwegian</a:t>
            </a:r>
            <a:r>
              <a:rPr lang="de-DE" dirty="0" smtClean="0">
                <a:hlinkClick r:id="rId4"/>
              </a:rPr>
              <a:t> Developer Conference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Weiterführendes</a:t>
            </a:r>
            <a:br>
              <a:rPr lang="de-DE" dirty="0" smtClean="0"/>
            </a:br>
            <a:r>
              <a:rPr lang="de-DE" dirty="0" smtClean="0"/>
              <a:t>Bücher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Growing </a:t>
            </a:r>
            <a:r>
              <a:rPr lang="en-US" dirty="0"/>
              <a:t>Object-Oriented Software, Guided by Tests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Working Effectively </a:t>
            </a:r>
            <a:r>
              <a:rPr lang="en-US" dirty="0" smtClean="0"/>
              <a:t>with Legacy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Clean Code: A Handbook of Agile Software </a:t>
            </a:r>
            <a:r>
              <a:rPr lang="en-US" dirty="0" smtClean="0"/>
              <a:t>Craftsmanship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Refactoring: Improving the Design of Existing </a:t>
            </a:r>
            <a:r>
              <a:rPr lang="en-US" dirty="0" smtClean="0"/>
              <a:t>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xUnit</a:t>
            </a:r>
            <a:r>
              <a:rPr lang="en-US" dirty="0"/>
              <a:t> Test Patterns: Refactoring Test </a:t>
            </a:r>
            <a:r>
              <a:rPr lang="en-US" dirty="0" smtClean="0"/>
              <a:t>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Implementing Domain Driven Design</a:t>
            </a:r>
            <a:endParaRPr lang="en-US" dirty="0"/>
          </a:p>
          <a:p>
            <a:r>
              <a:rPr lang="en-US" dirty="0" smtClean="0"/>
              <a:t>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2"/>
            <a:ext cx="8229600" cy="5445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140034860"/>
              </p:ext>
            </p:extLst>
          </p:nvPr>
        </p:nvGraphicFramePr>
        <p:xfrm>
          <a:off x="2278032" y="3314216"/>
          <a:ext cx="452619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2" name="Gruppieren 11"/>
          <p:cNvGrpSpPr/>
          <p:nvPr/>
        </p:nvGrpSpPr>
        <p:grpSpPr>
          <a:xfrm>
            <a:off x="2278028" y="2336540"/>
            <a:ext cx="4526280" cy="765258"/>
            <a:chOff x="248941" y="1700076"/>
            <a:chExt cx="4480938" cy="1360060"/>
          </a:xfrm>
        </p:grpSpPr>
        <p:sp>
          <p:nvSpPr>
            <p:cNvPr id="13" name="Abgerundetes Rechteck 12"/>
            <p:cNvSpPr/>
            <p:nvPr/>
          </p:nvSpPr>
          <p:spPr>
            <a:xfrm>
              <a:off x="248941" y="1700076"/>
              <a:ext cx="4480938" cy="1360060"/>
            </a:xfrm>
            <a:prstGeom prst="roundRect">
              <a:avLst>
                <a:gd name="adj" fmla="val 105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Abgerundetes Rechteck 4"/>
            <p:cNvSpPr/>
            <p:nvPr/>
          </p:nvSpPr>
          <p:spPr>
            <a:xfrm>
              <a:off x="290768" y="1741903"/>
              <a:ext cx="4397284" cy="12764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220472" numCol="1" spcCol="1270" anchor="t" anchorCtr="0">
              <a:noAutofit/>
            </a:bodyPr>
            <a:lstStyle/>
            <a:p>
              <a:pPr lvl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100" kern="1200" dirty="0" smtClean="0"/>
                <a:t>Definition</a:t>
              </a:r>
              <a:endParaRPr lang="de-DE" sz="31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37361"/>
            <a:ext cx="8229600" cy="449995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649394001"/>
              </p:ext>
            </p:extLst>
          </p:nvPr>
        </p:nvGraphicFramePr>
        <p:xfrm>
          <a:off x="2411760" y="1858639"/>
          <a:ext cx="4320480" cy="4320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61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Was sind Legacy/</a:t>
            </a:r>
            <a:r>
              <a:rPr lang="de-DE" dirty="0" err="1" smtClean="0"/>
              <a:t>Brownfield</a:t>
            </a:r>
            <a:r>
              <a:rPr lang="de-DE" dirty="0" smtClean="0"/>
              <a:t> Systeme?</a:t>
            </a:r>
          </a:p>
          <a:p>
            <a:pPr lvl="1"/>
            <a:r>
              <a:rPr lang="de-DE" dirty="0" smtClean="0"/>
              <a:t>nicht getestete oder nur schwer </a:t>
            </a:r>
            <a:r>
              <a:rPr lang="de-DE" dirty="0" err="1" smtClean="0"/>
              <a:t>testbare</a:t>
            </a:r>
            <a:r>
              <a:rPr lang="de-DE" dirty="0" smtClean="0"/>
              <a:t> Systeme</a:t>
            </a:r>
          </a:p>
          <a:p>
            <a:pPr lvl="1"/>
            <a:r>
              <a:rPr lang="de-DE" dirty="0" smtClean="0"/>
              <a:t>hohe interne/externe Kopplung/Abhängigkeiten</a:t>
            </a:r>
          </a:p>
          <a:p>
            <a:pPr lvl="1"/>
            <a:r>
              <a:rPr lang="de-DE" dirty="0" smtClean="0"/>
              <a:t>Keine oder asynchrone Doku</a:t>
            </a:r>
          </a:p>
          <a:p>
            <a:pPr lvl="1"/>
            <a:r>
              <a:rPr lang="de-DE" dirty="0" smtClean="0"/>
              <a:t>(unnötig) hohe Komplexität</a:t>
            </a:r>
          </a:p>
          <a:p>
            <a:pPr lvl="1"/>
            <a:r>
              <a:rPr lang="de-DE" dirty="0" smtClean="0"/>
              <a:t>langsame Prozesse</a:t>
            </a:r>
          </a:p>
          <a:p>
            <a:pPr lvl="1"/>
            <a:r>
              <a:rPr lang="de-DE" dirty="0" smtClean="0"/>
              <a:t>Technical </a:t>
            </a:r>
            <a:r>
              <a:rPr lang="de-DE" dirty="0" err="1" smtClean="0"/>
              <a:t>Debt</a:t>
            </a:r>
            <a:endParaRPr lang="de-DE" dirty="0" smtClean="0"/>
          </a:p>
          <a:p>
            <a:pPr lvl="1"/>
            <a:r>
              <a:rPr lang="de-DE" dirty="0" smtClean="0"/>
              <a:t>Spaghetti/Patchwork Code</a:t>
            </a:r>
          </a:p>
          <a:p>
            <a:pPr lvl="1"/>
            <a:r>
              <a:rPr lang="de-DE" dirty="0" smtClean="0"/>
              <a:t>„unverstandene Systeme“</a:t>
            </a:r>
          </a:p>
          <a:p>
            <a:pPr lvl="1"/>
            <a:endParaRPr lang="de-DE" dirty="0"/>
          </a:p>
          <a:p>
            <a:pPr marL="201168" lvl="1" indent="0">
              <a:buNone/>
            </a:pP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 smtClean="0"/>
              <a:t>Unsicherheit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9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Warum ist das relevant ?</a:t>
            </a:r>
          </a:p>
          <a:p>
            <a:pPr lvl="1"/>
            <a:r>
              <a:rPr lang="de-DE" dirty="0"/>
              <a:t>Neue Anforderungen: </a:t>
            </a:r>
            <a:r>
              <a:rPr lang="de-DE" dirty="0" smtClean="0"/>
              <a:t>alter Code </a:t>
            </a:r>
            <a:r>
              <a:rPr lang="de-DE" dirty="0"/>
              <a:t>muss </a:t>
            </a:r>
            <a:r>
              <a:rPr lang="de-DE" dirty="0" smtClean="0"/>
              <a:t>erweitert werden</a:t>
            </a:r>
            <a:endParaRPr lang="de-DE" dirty="0"/>
          </a:p>
          <a:p>
            <a:pPr lvl="1"/>
            <a:r>
              <a:rPr lang="de-DE" dirty="0"/>
              <a:t>Bugfixing: </a:t>
            </a:r>
            <a:r>
              <a:rPr lang="de-DE" dirty="0" smtClean="0"/>
              <a:t>alter Code muss geändert werden</a:t>
            </a:r>
          </a:p>
          <a:p>
            <a:pPr lvl="1"/>
            <a:r>
              <a:rPr lang="de-DE" dirty="0" smtClean="0"/>
              <a:t>Technologie Wechsel: alter Code muss portiert werden</a:t>
            </a:r>
          </a:p>
          <a:p>
            <a:pPr lvl="1"/>
            <a:r>
              <a:rPr lang="de-DE" dirty="0" smtClean="0"/>
              <a:t>System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muss vermittelt werden</a:t>
            </a:r>
          </a:p>
          <a:p>
            <a:pPr lvl="1"/>
            <a:endParaRPr lang="de-DE" dirty="0"/>
          </a:p>
          <a:p>
            <a:pPr marL="0" indent="0">
              <a:buNone/>
            </a:pPr>
            <a:r>
              <a:rPr lang="de-DE" b="1" dirty="0" smtClean="0">
                <a:sym typeface="Wingdings" pitchFamily="2" charset="2"/>
              </a:rPr>
              <a:t></a:t>
            </a:r>
            <a:r>
              <a:rPr lang="de-DE" b="1" dirty="0" smtClean="0">
                <a:solidFill>
                  <a:srgbClr val="FF0000"/>
                </a:solidFill>
                <a:sym typeface="Wingdings" pitchFamily="2" charset="2"/>
              </a:rPr>
              <a:t> hohes </a:t>
            </a:r>
            <a:r>
              <a:rPr lang="de-DE" b="1" dirty="0">
                <a:solidFill>
                  <a:srgbClr val="FF0000"/>
                </a:solidFill>
                <a:sym typeface="Wingdings" pitchFamily="2" charset="2"/>
              </a:rPr>
              <a:t>Risiko bei </a:t>
            </a:r>
            <a:r>
              <a:rPr lang="de-DE" b="1" dirty="0" smtClean="0">
                <a:solidFill>
                  <a:srgbClr val="FF0000"/>
                </a:solidFill>
                <a:sym typeface="Wingdings" pitchFamily="2" charset="2"/>
              </a:rPr>
              <a:t>Änderungen/Anpassung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Umgang mit Legacy Systemen ist auch immer Risiko Management</a:t>
            </a:r>
            <a:endParaRPr lang="de-DE" dirty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4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Kultur und </a:t>
            </a:r>
            <a:r>
              <a:rPr lang="de-DE" dirty="0" err="1" smtClean="0"/>
              <a:t>Mindset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Ist allen Beteiligten klar das es Probleme gibt ?</a:t>
            </a:r>
          </a:p>
          <a:p>
            <a:r>
              <a:rPr lang="de-DE" dirty="0" smtClean="0"/>
              <a:t>Ist der Schmerz bereits hoch genug ?</a:t>
            </a:r>
          </a:p>
          <a:p>
            <a:r>
              <a:rPr lang="de-DE" dirty="0" smtClean="0"/>
              <a:t>Ist die Bereitschaft da um:</a:t>
            </a:r>
          </a:p>
          <a:p>
            <a:pPr lvl="1"/>
            <a:r>
              <a:rPr lang="de-DE" dirty="0" smtClean="0"/>
              <a:t>Prozesse zu hinterfragen/verändern</a:t>
            </a:r>
          </a:p>
          <a:p>
            <a:pPr lvl="1"/>
            <a:r>
              <a:rPr lang="de-DE" dirty="0" smtClean="0"/>
              <a:t>Kollaboration etablieren, Transparenz </a:t>
            </a:r>
            <a:r>
              <a:rPr lang="de-DE" dirty="0"/>
              <a:t>und Offenheit </a:t>
            </a:r>
            <a:r>
              <a:rPr lang="de-DE" dirty="0" smtClean="0"/>
              <a:t>schaffen</a:t>
            </a:r>
          </a:p>
          <a:p>
            <a:pPr lvl="1"/>
            <a:r>
              <a:rPr lang="de-DE" dirty="0" smtClean="0"/>
              <a:t>Die Art des Arbeitens anzupassen</a:t>
            </a:r>
          </a:p>
          <a:p>
            <a:pPr lvl="1"/>
            <a:r>
              <a:rPr lang="de-DE" dirty="0" smtClean="0"/>
              <a:t>Sich selber zu verändern</a:t>
            </a:r>
          </a:p>
          <a:p>
            <a:pPr lvl="1"/>
            <a:r>
              <a:rPr lang="de-DE" dirty="0" smtClean="0"/>
              <a:t>die </a:t>
            </a:r>
            <a:r>
              <a:rPr lang="de-DE" dirty="0"/>
              <a:t>Kultur zu </a:t>
            </a:r>
            <a:r>
              <a:rPr lang="de-DE" dirty="0" smtClean="0"/>
              <a:t>verändern</a:t>
            </a:r>
          </a:p>
          <a:p>
            <a:pPr lvl="1"/>
            <a:r>
              <a:rPr lang="de-DE" b="1" dirty="0" smtClean="0"/>
              <a:t>Gemeinsame Ziele </a:t>
            </a:r>
            <a:r>
              <a:rPr lang="de-DE" dirty="0" smtClean="0"/>
              <a:t>etablieren und darauf hinarbeiten</a:t>
            </a:r>
          </a:p>
          <a:p>
            <a:pPr lvl="1"/>
            <a:endParaRPr lang="de-DE" dirty="0" smtClean="0"/>
          </a:p>
          <a:p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Es geht um den konstruktiven Umgang mit der Ist-Situation</a:t>
            </a: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3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Prozesse und Umgebung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Lebenszyklus des Systems</a:t>
            </a:r>
          </a:p>
          <a:p>
            <a:pPr lvl="1"/>
            <a:r>
              <a:rPr lang="de-DE" dirty="0" smtClean="0"/>
              <a:t>Projekt oder Produkt</a:t>
            </a:r>
          </a:p>
          <a:p>
            <a:r>
              <a:rPr lang="de-DE" dirty="0" smtClean="0"/>
              <a:t>Aufwand / Status</a:t>
            </a:r>
          </a:p>
          <a:p>
            <a:pPr lvl="1"/>
            <a:r>
              <a:rPr lang="de-DE" dirty="0" smtClean="0"/>
              <a:t>Extra Projekt oder „</a:t>
            </a:r>
            <a:r>
              <a:rPr lang="de-DE" dirty="0" err="1" smtClean="0"/>
              <a:t>OnGoing</a:t>
            </a:r>
            <a:r>
              <a:rPr lang="de-DE" dirty="0" smtClean="0"/>
              <a:t>“ ?</a:t>
            </a:r>
          </a:p>
          <a:p>
            <a:r>
              <a:rPr lang="de-DE" dirty="0" smtClean="0"/>
              <a:t>Ziele</a:t>
            </a:r>
          </a:p>
          <a:p>
            <a:pPr lvl="1"/>
            <a:r>
              <a:rPr lang="de-DE" dirty="0" smtClean="0"/>
              <a:t>Neues Verhalten ?</a:t>
            </a:r>
          </a:p>
          <a:p>
            <a:pPr lvl="1"/>
            <a:r>
              <a:rPr lang="de-DE" dirty="0" smtClean="0"/>
              <a:t>Definition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2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Prozesse und Umgebung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Source </a:t>
            </a:r>
            <a:r>
              <a:rPr lang="de-DE" dirty="0" err="1" smtClean="0"/>
              <a:t>Control</a:t>
            </a:r>
            <a:r>
              <a:rPr lang="de-DE" dirty="0" smtClean="0"/>
              <a:t> (Change </a:t>
            </a:r>
            <a:r>
              <a:rPr lang="de-DE" dirty="0" err="1" smtClean="0"/>
              <a:t>Control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Berechtigungen</a:t>
            </a:r>
          </a:p>
          <a:p>
            <a:pPr lvl="1"/>
            <a:r>
              <a:rPr lang="de-DE" dirty="0" err="1" smtClean="0"/>
              <a:t>Branch</a:t>
            </a:r>
            <a:r>
              <a:rPr lang="de-DE" dirty="0" smtClean="0"/>
              <a:t> Strategien  </a:t>
            </a:r>
          </a:p>
          <a:p>
            <a:r>
              <a:rPr lang="de-DE" dirty="0" err="1" smtClean="0"/>
              <a:t>Defect</a:t>
            </a:r>
            <a:r>
              <a:rPr lang="de-DE" dirty="0" smtClean="0"/>
              <a:t> </a:t>
            </a:r>
            <a:r>
              <a:rPr lang="de-DE" dirty="0" err="1" smtClean="0"/>
              <a:t>Tracker</a:t>
            </a:r>
            <a:r>
              <a:rPr lang="de-DE" dirty="0" smtClean="0"/>
              <a:t>/Management</a:t>
            </a:r>
          </a:p>
          <a:p>
            <a:pPr lvl="1"/>
            <a:r>
              <a:rPr lang="de-DE" dirty="0" smtClean="0"/>
              <a:t>Was und wo</a:t>
            </a:r>
          </a:p>
          <a:p>
            <a:pPr lvl="1"/>
            <a:r>
              <a:rPr lang="de-DE" dirty="0" smtClean="0"/>
              <a:t>Wer </a:t>
            </a:r>
            <a:r>
              <a:rPr lang="de-DE" dirty="0" err="1" smtClean="0"/>
              <a:t>reported</a:t>
            </a:r>
            <a:r>
              <a:rPr lang="de-DE" dirty="0" smtClean="0"/>
              <a:t> Bugs</a:t>
            </a:r>
          </a:p>
          <a:p>
            <a:pPr lvl="1"/>
            <a:r>
              <a:rPr lang="de-DE" dirty="0" smtClean="0"/>
              <a:t>Wer </a:t>
            </a:r>
            <a:r>
              <a:rPr lang="de-DE" dirty="0" err="1" smtClean="0"/>
              <a:t>managed</a:t>
            </a:r>
            <a:r>
              <a:rPr lang="de-DE" dirty="0" smtClean="0"/>
              <a:t> den </a:t>
            </a:r>
            <a:r>
              <a:rPr lang="de-DE" dirty="0" err="1" smtClean="0"/>
              <a:t>Tracker</a:t>
            </a:r>
            <a:endParaRPr lang="de-DE" dirty="0" smtClean="0"/>
          </a:p>
          <a:p>
            <a:r>
              <a:rPr lang="de-DE" dirty="0" smtClean="0"/>
              <a:t>Dokumentation</a:t>
            </a:r>
          </a:p>
          <a:p>
            <a:pPr lvl="1"/>
            <a:r>
              <a:rPr lang="de-DE" dirty="0" smtClean="0"/>
              <a:t>Was, wo und </a:t>
            </a:r>
            <a:r>
              <a:rPr lang="de-DE" b="1" dirty="0" smtClean="0"/>
              <a:t>Warum</a:t>
            </a:r>
          </a:p>
          <a:p>
            <a:pPr lvl="1"/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jeweils die Fragen: wer ist verantwortlich und wie ist die Prozessintegration (gibt es Automatisierungspotential)?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Testing Brownfield Applications - Norman Mendel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583B-B97B-4896-890A-00706332015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1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B64B1EA17184F9D83DBEC2BE3B3F7" ma:contentTypeVersion="0" ma:contentTypeDescription="Create a new document." ma:contentTypeScope="" ma:versionID="52379dd56c96b275a4583bb0b14068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7279D3-CC76-426D-8B81-232C5F608226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866CDF-18F4-43A9-9698-EB6D933165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6D904F-D6DE-4D58-9C80-D01AC4BA64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904</Words>
  <Application>Microsoft Office PowerPoint</Application>
  <PresentationFormat>Bildschirmpräsentation (4:3)</PresentationFormat>
  <Paragraphs>274</Paragraphs>
  <Slides>23</Slides>
  <Notes>18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Eras Bold ITC</vt:lpstr>
      <vt:lpstr>Wingdings</vt:lpstr>
      <vt:lpstr>Rückblick</vt:lpstr>
      <vt:lpstr>Fighting the mud </vt:lpstr>
      <vt:lpstr>Referent Norman Mendel</vt:lpstr>
      <vt:lpstr>Agenda</vt:lpstr>
      <vt:lpstr>Agenda</vt:lpstr>
      <vt:lpstr>Definition</vt:lpstr>
      <vt:lpstr>Definition</vt:lpstr>
      <vt:lpstr>Kultur und Mindset</vt:lpstr>
      <vt:lpstr>Prozesse und Umgebung</vt:lpstr>
      <vt:lpstr>Prozesse und Umgebung</vt:lpstr>
      <vt:lpstr>Prozesse und Umgebung</vt:lpstr>
      <vt:lpstr>Prozesse und Umgebung</vt:lpstr>
      <vt:lpstr>Prozesse und Umgebung TFS und ALM</vt:lpstr>
      <vt:lpstr>Prozesse und Umgebung „Zielbild-Workflow“</vt:lpstr>
      <vt:lpstr>System Inneres Analyse und Vorbereitung</vt:lpstr>
      <vt:lpstr>System Inneres Abhängigkeiten auflösen</vt:lpstr>
      <vt:lpstr>System Inneres „Testbar“ machen</vt:lpstr>
      <vt:lpstr>System Inneres „Testing – a science of ist own“</vt:lpstr>
      <vt:lpstr>System Inneres Verbesserungen</vt:lpstr>
      <vt:lpstr>[ClassCleanup()]</vt:lpstr>
      <vt:lpstr>[AssemblyCleanup()]</vt:lpstr>
      <vt:lpstr>Weiterführendes Links</vt:lpstr>
      <vt:lpstr>Weiterführendes WebCasts</vt:lpstr>
      <vt:lpstr>Weiterführendes Bücher</vt:lpstr>
    </vt:vector>
  </TitlesOfParts>
  <Company>DP ITSolutions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Präsi Jan + NoMe</dc:title>
  <dc:creator>Norman Mendel</dc:creator>
  <cp:keywords>Community;Clean Code;Refactoing;ALM</cp:keywords>
  <cp:lastModifiedBy>Norman Mendel</cp:lastModifiedBy>
  <cp:revision>281</cp:revision>
  <dcterms:created xsi:type="dcterms:W3CDTF">2012-08-13T09:18:46Z</dcterms:created>
  <dcterms:modified xsi:type="dcterms:W3CDTF">2013-05-11T09:16:51Z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0x010100CB5B64B1EA17184F9D83DBEC2BE3B3F7</vt:lpwstr>
  </property>
</Properties>
</file>